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25"/>
  </p:notesMasterIdLst>
  <p:sldIdLst>
    <p:sldId id="256" r:id="rId2"/>
    <p:sldId id="274" r:id="rId3"/>
    <p:sldId id="257" r:id="rId4"/>
    <p:sldId id="258" r:id="rId5"/>
    <p:sldId id="262" r:id="rId6"/>
    <p:sldId id="263" r:id="rId7"/>
    <p:sldId id="264" r:id="rId8"/>
    <p:sldId id="265" r:id="rId9"/>
    <p:sldId id="266" r:id="rId10"/>
    <p:sldId id="267" r:id="rId11"/>
    <p:sldId id="281"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56" autoAdjust="0"/>
  </p:normalViewPr>
  <p:slideViewPr>
    <p:cSldViewPr snapToGrid="0">
      <p:cViewPr varScale="1">
        <p:scale>
          <a:sx n="80" d="100"/>
          <a:sy n="80" d="100"/>
        </p:scale>
        <p:origin x="768" y="58"/>
      </p:cViewPr>
      <p:guideLst>
        <p:guide orient="horz" pos="2160"/>
        <p:guide pos="3840"/>
      </p:guideLst>
    </p:cSldViewPr>
  </p:slideViewPr>
  <p:notesTextViewPr>
    <p:cViewPr>
      <p:scale>
        <a:sx n="1" d="1"/>
        <a:sy n="1" d="1"/>
      </p:scale>
      <p:origin x="0" y="0"/>
    </p:cViewPr>
  </p:notesTextViewPr>
  <p:notesViewPr>
    <p:cSldViewPr snapToGrid="0">
      <p:cViewPr varScale="1">
        <p:scale>
          <a:sx n="64" d="100"/>
          <a:sy n="64" d="100"/>
        </p:scale>
        <p:origin x="3192"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FB6CA3B2-0D27-4DE8-9247-829B2E5BCE44}" type="datetimeFigureOut">
              <a:rPr lang="es-ES" smtClean="0"/>
              <a:t>20/05/2024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61AE4-0522-4813-8B5A-228846D113EC}" type="slidenum">
              <a:rPr lang="es-ES" smtClean="0"/>
              <a:t>‹Nº›</a:t>
            </a:fld>
            <a:endParaRPr lang="es-ES"/>
          </a:p>
        </p:txBody>
      </p:sp>
    </p:spTree>
    <p:extLst>
      <p:ext uri="{BB962C8B-B14F-4D97-AF65-F5344CB8AC3E}">
        <p14:creationId xmlns:p14="http://schemas.microsoft.com/office/powerpoint/2010/main" val="1545277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1561AE4-0522-4813-8B5A-228846D113EC}" type="slidenum">
              <a:rPr lang="es-ES" smtClean="0"/>
              <a:t>4</a:t>
            </a:fld>
            <a:endParaRPr lang="es-ES"/>
          </a:p>
        </p:txBody>
      </p:sp>
    </p:spTree>
    <p:extLst>
      <p:ext uri="{BB962C8B-B14F-4D97-AF65-F5344CB8AC3E}">
        <p14:creationId xmlns:p14="http://schemas.microsoft.com/office/powerpoint/2010/main" val="2884207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4" y="2514602"/>
            <a:ext cx="8915399" cy="2262781"/>
          </a:xfrm>
        </p:spPr>
        <p:txBody>
          <a:bodyPr anchor="b">
            <a:normAutofit/>
          </a:bodyPr>
          <a:lstStyle>
            <a:lvl1pPr>
              <a:defRPr sz="5401"/>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4" y="4777381"/>
            <a:ext cx="8915399" cy="1126283"/>
          </a:xfrm>
        </p:spPr>
        <p:txBody>
          <a:bodyPr anchor="t"/>
          <a:lstStyle>
            <a:lvl1pPr marL="0" indent="0" algn="l">
              <a:buNone/>
              <a:defRPr>
                <a:solidFill>
                  <a:schemeClr val="tx1">
                    <a:lumMod val="65000"/>
                    <a:lumOff val="35000"/>
                  </a:schemeClr>
                </a:solidFill>
              </a:defRPr>
            </a:lvl1pPr>
            <a:lvl2pPr marL="457211" indent="0" algn="ctr">
              <a:buNone/>
              <a:defRPr>
                <a:solidFill>
                  <a:schemeClr val="tx1">
                    <a:tint val="75000"/>
                  </a:schemeClr>
                </a:solidFill>
              </a:defRPr>
            </a:lvl2pPr>
            <a:lvl3pPr marL="914422" indent="0" algn="ctr">
              <a:buNone/>
              <a:defRPr>
                <a:solidFill>
                  <a:schemeClr val="tx1">
                    <a:tint val="75000"/>
                  </a:schemeClr>
                </a:solidFill>
              </a:defRPr>
            </a:lvl3pPr>
            <a:lvl4pPr marL="1371635" indent="0" algn="ctr">
              <a:buNone/>
              <a:defRPr>
                <a:solidFill>
                  <a:schemeClr val="tx1">
                    <a:tint val="75000"/>
                  </a:schemeClr>
                </a:solidFill>
              </a:defRPr>
            </a:lvl4pPr>
            <a:lvl5pPr marL="1828846" indent="0" algn="ctr">
              <a:buNone/>
              <a:defRPr>
                <a:solidFill>
                  <a:schemeClr val="tx1">
                    <a:tint val="75000"/>
                  </a:schemeClr>
                </a:solidFill>
              </a:defRPr>
            </a:lvl5pPr>
            <a:lvl6pPr marL="2286057" indent="0" algn="ctr">
              <a:buNone/>
              <a:defRPr>
                <a:solidFill>
                  <a:schemeClr val="tx1">
                    <a:tint val="75000"/>
                  </a:schemeClr>
                </a:solidFill>
              </a:defRPr>
            </a:lvl6pPr>
            <a:lvl7pPr marL="2743268" indent="0" algn="ctr">
              <a:buNone/>
              <a:defRPr>
                <a:solidFill>
                  <a:schemeClr val="tx1">
                    <a:tint val="75000"/>
                  </a:schemeClr>
                </a:solidFill>
              </a:defRPr>
            </a:lvl7pPr>
            <a:lvl8pPr marL="3200481" indent="0" algn="ctr">
              <a:buNone/>
              <a:defRPr>
                <a:solidFill>
                  <a:schemeClr val="tx1">
                    <a:tint val="75000"/>
                  </a:schemeClr>
                </a:solidFill>
              </a:defRPr>
            </a:lvl8pPr>
            <a:lvl9pPr marL="3657692"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1972E28-18C1-43FF-8DCB-66984A09BB3A}" type="datetimeFigureOut">
              <a:rPr lang="es-ES" smtClean="0"/>
              <a:t>20/05/2024</a:t>
            </a:fld>
            <a:endParaRPr lang="es-ES"/>
          </a:p>
        </p:txBody>
      </p:sp>
      <p:sp>
        <p:nvSpPr>
          <p:cNvPr id="5" name="Footer Placeholder 4"/>
          <p:cNvSpPr>
            <a:spLocks noGrp="1"/>
          </p:cNvSpPr>
          <p:nvPr>
            <p:ph type="ftr" sz="quarter" idx="11"/>
          </p:nvPr>
        </p:nvSpPr>
        <p:spPr/>
        <p:txBody>
          <a:bodyPr/>
          <a:lstStyle/>
          <a:p>
            <a:endParaRPr lang="es-ES"/>
          </a:p>
        </p:txBody>
      </p:sp>
      <p:sp>
        <p:nvSpPr>
          <p:cNvPr id="7" name="Freeform 6"/>
          <p:cNvSpPr/>
          <p:nvPr/>
        </p:nvSpPr>
        <p:spPr bwMode="auto">
          <a:xfrm>
            <a:off x="1"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6" y="4529542"/>
            <a:ext cx="779767" cy="365125"/>
          </a:xfrm>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4024126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4"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4" y="4354046"/>
            <a:ext cx="8915399" cy="1555864"/>
          </a:xfrm>
        </p:spPr>
        <p:txBody>
          <a:bodyPr anchor="ctr">
            <a:normAutofit/>
          </a:bodyPr>
          <a:lstStyle>
            <a:lvl1pPr marL="0" indent="0" algn="l">
              <a:buNone/>
              <a:defRPr sz="1801">
                <a:solidFill>
                  <a:schemeClr val="tx1">
                    <a:lumMod val="65000"/>
                    <a:lumOff val="35000"/>
                  </a:schemeClr>
                </a:solidFill>
              </a:defRPr>
            </a:lvl1pPr>
            <a:lvl2pPr marL="457211" indent="0">
              <a:buNone/>
              <a:defRPr sz="1801">
                <a:solidFill>
                  <a:schemeClr val="tx1">
                    <a:tint val="75000"/>
                  </a:schemeClr>
                </a:solidFill>
              </a:defRPr>
            </a:lvl2pPr>
            <a:lvl3pPr marL="914422" indent="0">
              <a:buNone/>
              <a:defRPr sz="1600">
                <a:solidFill>
                  <a:schemeClr val="tx1">
                    <a:tint val="75000"/>
                  </a:schemeClr>
                </a:solidFill>
              </a:defRPr>
            </a:lvl3pPr>
            <a:lvl4pPr marL="1371635" indent="0">
              <a:buNone/>
              <a:defRPr sz="1401">
                <a:solidFill>
                  <a:schemeClr val="tx1">
                    <a:tint val="75000"/>
                  </a:schemeClr>
                </a:solidFill>
              </a:defRPr>
            </a:lvl4pPr>
            <a:lvl5pPr marL="1828846" indent="0">
              <a:buNone/>
              <a:defRPr sz="1401">
                <a:solidFill>
                  <a:schemeClr val="tx1">
                    <a:tint val="75000"/>
                  </a:schemeClr>
                </a:solidFill>
              </a:defRPr>
            </a:lvl5pPr>
            <a:lvl6pPr marL="2286057" indent="0">
              <a:buNone/>
              <a:defRPr sz="1401">
                <a:solidFill>
                  <a:schemeClr val="tx1">
                    <a:tint val="75000"/>
                  </a:schemeClr>
                </a:solidFill>
              </a:defRPr>
            </a:lvl6pPr>
            <a:lvl7pPr marL="2743268" indent="0">
              <a:buNone/>
              <a:defRPr sz="1401">
                <a:solidFill>
                  <a:schemeClr val="tx1">
                    <a:tint val="75000"/>
                  </a:schemeClr>
                </a:solidFill>
              </a:defRPr>
            </a:lvl7pPr>
            <a:lvl8pPr marL="3200481" indent="0">
              <a:buNone/>
              <a:defRPr sz="1401">
                <a:solidFill>
                  <a:schemeClr val="tx1">
                    <a:tint val="75000"/>
                  </a:schemeClr>
                </a:solidFill>
              </a:defRPr>
            </a:lvl8pPr>
            <a:lvl9pPr marL="3657692" indent="0">
              <a:buNone/>
              <a:defRPr sz="1401">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1972E28-18C1-43FF-8DCB-66984A09BB3A}" type="datetimeFigureOut">
              <a:rPr lang="es-ES" smtClean="0"/>
              <a:t>20/05/2024</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11"/>
          <p:cNvSpPr/>
          <p:nvPr/>
        </p:nvSpPr>
        <p:spPr bwMode="auto">
          <a:xfrm flipV="1">
            <a:off x="-4188" y="31781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6" y="3244141"/>
            <a:ext cx="779767" cy="365125"/>
          </a:xfrm>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135240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53" y="609601"/>
            <a:ext cx="8393925"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1" y="3505200"/>
            <a:ext cx="7536555" cy="381000"/>
          </a:xfrm>
        </p:spPr>
        <p:txBody>
          <a:bodyPr anchor="ctr">
            <a:noAutofit/>
          </a:bodyPr>
          <a:lstStyle>
            <a:lvl1pPr marL="0" indent="0">
              <a:buFontTx/>
              <a:buNone/>
              <a:defRPr sz="1600">
                <a:solidFill>
                  <a:schemeClr val="tx1">
                    <a:lumMod val="50000"/>
                    <a:lumOff val="50000"/>
                  </a:schemeClr>
                </a:solidFill>
              </a:defRPr>
            </a:lvl1pPr>
            <a:lvl2pPr marL="457211" indent="0">
              <a:buFontTx/>
              <a:buNone/>
              <a:defRPr/>
            </a:lvl2pPr>
            <a:lvl3pPr marL="914422" indent="0">
              <a:buFontTx/>
              <a:buNone/>
              <a:defRPr/>
            </a:lvl3pPr>
            <a:lvl4pPr marL="1371635" indent="0">
              <a:buFontTx/>
              <a:buNone/>
              <a:defRPr/>
            </a:lvl4pPr>
            <a:lvl5pPr marL="1828846"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4" y="4354046"/>
            <a:ext cx="8915399" cy="1555864"/>
          </a:xfrm>
        </p:spPr>
        <p:txBody>
          <a:bodyPr anchor="ctr">
            <a:normAutofit/>
          </a:bodyPr>
          <a:lstStyle>
            <a:lvl1pPr marL="0" indent="0" algn="l">
              <a:buNone/>
              <a:defRPr sz="1801">
                <a:solidFill>
                  <a:schemeClr val="tx1">
                    <a:lumMod val="65000"/>
                    <a:lumOff val="35000"/>
                  </a:schemeClr>
                </a:solidFill>
              </a:defRPr>
            </a:lvl1pPr>
            <a:lvl2pPr marL="457211" indent="0">
              <a:buNone/>
              <a:defRPr sz="1801">
                <a:solidFill>
                  <a:schemeClr val="tx1">
                    <a:tint val="75000"/>
                  </a:schemeClr>
                </a:solidFill>
              </a:defRPr>
            </a:lvl2pPr>
            <a:lvl3pPr marL="914422" indent="0">
              <a:buNone/>
              <a:defRPr sz="1600">
                <a:solidFill>
                  <a:schemeClr val="tx1">
                    <a:tint val="75000"/>
                  </a:schemeClr>
                </a:solidFill>
              </a:defRPr>
            </a:lvl3pPr>
            <a:lvl4pPr marL="1371635" indent="0">
              <a:buNone/>
              <a:defRPr sz="1401">
                <a:solidFill>
                  <a:schemeClr val="tx1">
                    <a:tint val="75000"/>
                  </a:schemeClr>
                </a:solidFill>
              </a:defRPr>
            </a:lvl4pPr>
            <a:lvl5pPr marL="1828846" indent="0">
              <a:buNone/>
              <a:defRPr sz="1401">
                <a:solidFill>
                  <a:schemeClr val="tx1">
                    <a:tint val="75000"/>
                  </a:schemeClr>
                </a:solidFill>
              </a:defRPr>
            </a:lvl5pPr>
            <a:lvl6pPr marL="2286057" indent="0">
              <a:buNone/>
              <a:defRPr sz="1401">
                <a:solidFill>
                  <a:schemeClr val="tx1">
                    <a:tint val="75000"/>
                  </a:schemeClr>
                </a:solidFill>
              </a:defRPr>
            </a:lvl6pPr>
            <a:lvl7pPr marL="2743268" indent="0">
              <a:buNone/>
              <a:defRPr sz="1401">
                <a:solidFill>
                  <a:schemeClr val="tx1">
                    <a:tint val="75000"/>
                  </a:schemeClr>
                </a:solidFill>
              </a:defRPr>
            </a:lvl7pPr>
            <a:lvl8pPr marL="3200481" indent="0">
              <a:buNone/>
              <a:defRPr sz="1401">
                <a:solidFill>
                  <a:schemeClr val="tx1">
                    <a:tint val="75000"/>
                  </a:schemeClr>
                </a:solidFill>
              </a:defRPr>
            </a:lvl8pPr>
            <a:lvl9pPr marL="3657692" indent="0">
              <a:buNone/>
              <a:defRPr sz="1401">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1972E28-18C1-43FF-8DCB-66984A09BB3A}" type="datetimeFigureOut">
              <a:rPr lang="es-ES" smtClean="0"/>
              <a:t>20/05/2024</a:t>
            </a:fld>
            <a:endParaRPr lang="es-ES"/>
          </a:p>
        </p:txBody>
      </p:sp>
      <p:sp>
        <p:nvSpPr>
          <p:cNvPr id="5" name="Footer Placeholder 4"/>
          <p:cNvSpPr>
            <a:spLocks noGrp="1"/>
          </p:cNvSpPr>
          <p:nvPr>
            <p:ph type="ftr" sz="quarter" idx="11"/>
          </p:nvPr>
        </p:nvSpPr>
        <p:spPr/>
        <p:txBody>
          <a:bodyPr/>
          <a:lstStyle/>
          <a:p>
            <a:endParaRPr lang="es-ES"/>
          </a:p>
        </p:txBody>
      </p:sp>
      <p:sp>
        <p:nvSpPr>
          <p:cNvPr id="11" name="Freeform 11"/>
          <p:cNvSpPr/>
          <p:nvPr/>
        </p:nvSpPr>
        <p:spPr bwMode="auto">
          <a:xfrm flipV="1">
            <a:off x="-4188" y="31781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6" y="3244141"/>
            <a:ext cx="779767" cy="365125"/>
          </a:xfrm>
        </p:spPr>
        <p:txBody>
          <a:bodyPr/>
          <a:lstStyle/>
          <a:p>
            <a:fld id="{B327ADB2-6B14-4C08-9E06-8EA8561E1C19}" type="slidenum">
              <a:rPr lang="es-ES" smtClean="0"/>
              <a:t>‹Nº›</a:t>
            </a:fld>
            <a:endParaRPr lang="es-ES"/>
          </a:p>
        </p:txBody>
      </p:sp>
      <p:sp>
        <p:nvSpPr>
          <p:cNvPr id="14" name="TextBox 13"/>
          <p:cNvSpPr txBox="1"/>
          <p:nvPr/>
        </p:nvSpPr>
        <p:spPr>
          <a:xfrm>
            <a:off x="2467652" y="648005"/>
            <a:ext cx="609600" cy="584776"/>
          </a:xfrm>
          <a:prstGeom prst="rect">
            <a:avLst/>
          </a:prstGeom>
        </p:spPr>
        <p:txBody>
          <a:bodyPr vert="horz" lIns="91440" tIns="45721" rIns="91440" bIns="45721"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1" rIns="91440" bIns="45721"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92805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5" y="2438402"/>
            <a:ext cx="8915401"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5" y="5181600"/>
            <a:ext cx="8915401"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1972E28-18C1-43FF-8DCB-66984A09BB3A}" type="datetimeFigureOut">
              <a:rPr lang="es-ES" smtClean="0"/>
              <a:t>20/05/2024</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8" y="491172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6" y="4983089"/>
            <a:ext cx="779767" cy="365125"/>
          </a:xfrm>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2844082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53" y="609601"/>
            <a:ext cx="8393925"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5" y="4343400"/>
            <a:ext cx="8915401" cy="838200"/>
          </a:xfrm>
        </p:spPr>
        <p:txBody>
          <a:bodyPr anchor="b">
            <a:noAutofit/>
          </a:bodyPr>
          <a:lstStyle>
            <a:lvl1pPr marL="0" indent="0">
              <a:buFontTx/>
              <a:buNone/>
              <a:defRPr sz="2400">
                <a:solidFill>
                  <a:schemeClr val="accent1"/>
                </a:solidFill>
              </a:defRPr>
            </a:lvl1pPr>
            <a:lvl2pPr marL="457211" indent="0">
              <a:buFontTx/>
              <a:buNone/>
              <a:defRPr/>
            </a:lvl2pPr>
            <a:lvl3pPr marL="914422" indent="0">
              <a:buFontTx/>
              <a:buNone/>
              <a:defRPr/>
            </a:lvl3pPr>
            <a:lvl4pPr marL="1371635" indent="0">
              <a:buFontTx/>
              <a:buNone/>
              <a:defRPr/>
            </a:lvl4pPr>
            <a:lvl5pPr marL="1828846"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5" y="5181600"/>
            <a:ext cx="8915401"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1972E28-18C1-43FF-8DCB-66984A09BB3A}" type="datetimeFigureOut">
              <a:rPr lang="es-ES" smtClean="0"/>
              <a:t>20/05/2024</a:t>
            </a:fld>
            <a:endParaRPr lang="es-ES"/>
          </a:p>
        </p:txBody>
      </p:sp>
      <p:sp>
        <p:nvSpPr>
          <p:cNvPr id="6" name="Footer Placeholder 5"/>
          <p:cNvSpPr>
            <a:spLocks noGrp="1"/>
          </p:cNvSpPr>
          <p:nvPr>
            <p:ph type="ftr" sz="quarter" idx="11"/>
          </p:nvPr>
        </p:nvSpPr>
        <p:spPr/>
        <p:txBody>
          <a:bodyPr/>
          <a:lstStyle/>
          <a:p>
            <a:endParaRPr lang="es-ES"/>
          </a:p>
        </p:txBody>
      </p:sp>
      <p:sp>
        <p:nvSpPr>
          <p:cNvPr id="11" name="Freeform 11"/>
          <p:cNvSpPr/>
          <p:nvPr/>
        </p:nvSpPr>
        <p:spPr bwMode="auto">
          <a:xfrm flipV="1">
            <a:off x="-4188" y="491172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6" y="4983089"/>
            <a:ext cx="779767" cy="365125"/>
          </a:xfrm>
        </p:spPr>
        <p:txBody>
          <a:bodyPr/>
          <a:lstStyle/>
          <a:p>
            <a:fld id="{B327ADB2-6B14-4C08-9E06-8EA8561E1C19}" type="slidenum">
              <a:rPr lang="es-ES" smtClean="0"/>
              <a:t>‹Nº›</a:t>
            </a:fld>
            <a:endParaRPr lang="es-ES"/>
          </a:p>
        </p:txBody>
      </p:sp>
      <p:sp>
        <p:nvSpPr>
          <p:cNvPr id="17" name="TextBox 16"/>
          <p:cNvSpPr txBox="1"/>
          <p:nvPr/>
        </p:nvSpPr>
        <p:spPr>
          <a:xfrm>
            <a:off x="2467652" y="648005"/>
            <a:ext cx="609600" cy="584776"/>
          </a:xfrm>
          <a:prstGeom prst="rect">
            <a:avLst/>
          </a:prstGeom>
        </p:spPr>
        <p:txBody>
          <a:bodyPr vert="horz" lIns="91440" tIns="45721" rIns="91440" bIns="45721"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1" rIns="91440" bIns="45721"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8342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4"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5" y="4343400"/>
            <a:ext cx="8915401" cy="838200"/>
          </a:xfrm>
        </p:spPr>
        <p:txBody>
          <a:bodyPr anchor="b">
            <a:noAutofit/>
          </a:bodyPr>
          <a:lstStyle>
            <a:lvl1pPr marL="0" indent="0">
              <a:buFontTx/>
              <a:buNone/>
              <a:defRPr sz="2400">
                <a:solidFill>
                  <a:schemeClr val="accent1"/>
                </a:solidFill>
              </a:defRPr>
            </a:lvl1pPr>
            <a:lvl2pPr marL="457211" indent="0">
              <a:buFontTx/>
              <a:buNone/>
              <a:defRPr/>
            </a:lvl2pPr>
            <a:lvl3pPr marL="914422" indent="0">
              <a:buFontTx/>
              <a:buNone/>
              <a:defRPr/>
            </a:lvl3pPr>
            <a:lvl4pPr marL="1371635" indent="0">
              <a:buFontTx/>
              <a:buNone/>
              <a:defRPr/>
            </a:lvl4pPr>
            <a:lvl5pPr marL="1828846"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5" y="5181600"/>
            <a:ext cx="8915401"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21972E28-18C1-43FF-8DCB-66984A09BB3A}" type="datetimeFigureOut">
              <a:rPr lang="es-ES" smtClean="0"/>
              <a:t>20/05/2024</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8" y="491172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6" y="4983089"/>
            <a:ext cx="779767" cy="365125"/>
          </a:xfrm>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60025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1972E28-18C1-43FF-8DCB-66984A09BB3A}" type="datetimeFigureOut">
              <a:rPr lang="es-ES" smtClean="0"/>
              <a:t>20/05/2024</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8" y="7143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2050107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7"/>
            <a:ext cx="2207602"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5" y="627407"/>
            <a:ext cx="6477001"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1972E28-18C1-43FF-8DCB-66984A09BB3A}" type="datetimeFigureOut">
              <a:rPr lang="es-ES" smtClean="0"/>
              <a:t>20/05/2024</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8" y="7143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562394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6"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5" y="2133600"/>
            <a:ext cx="8915401"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1972E28-18C1-43FF-8DCB-66984A09BB3A}" type="datetimeFigureOut">
              <a:rPr lang="es-ES" smtClean="0"/>
              <a:t>20/05/2024</a:t>
            </a:fld>
            <a:endParaRPr lang="es-ES"/>
          </a:p>
        </p:txBody>
      </p:sp>
      <p:sp>
        <p:nvSpPr>
          <p:cNvPr id="5" name="Footer Placeholder 4"/>
          <p:cNvSpPr>
            <a:spLocks noGrp="1"/>
          </p:cNvSpPr>
          <p:nvPr>
            <p:ph type="ftr" sz="quarter" idx="11"/>
          </p:nvPr>
        </p:nvSpPr>
        <p:spPr/>
        <p:txBody>
          <a:bodyPr/>
          <a:lstStyle/>
          <a:p>
            <a:endParaRPr lang="es-ES"/>
          </a:p>
        </p:txBody>
      </p:sp>
      <p:sp>
        <p:nvSpPr>
          <p:cNvPr id="8" name="Freeform 11"/>
          <p:cNvSpPr/>
          <p:nvPr/>
        </p:nvSpPr>
        <p:spPr bwMode="auto">
          <a:xfrm flipV="1">
            <a:off x="-4188" y="7143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1514203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4"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4" y="3530129"/>
            <a:ext cx="8915399" cy="860400"/>
          </a:xfrm>
        </p:spPr>
        <p:txBody>
          <a:bodyPr anchor="t"/>
          <a:lstStyle>
            <a:lvl1pPr marL="0" indent="0" algn="l">
              <a:buNone/>
              <a:defRPr sz="2000">
                <a:solidFill>
                  <a:schemeClr val="tx1">
                    <a:lumMod val="65000"/>
                    <a:lumOff val="35000"/>
                  </a:schemeClr>
                </a:solidFill>
              </a:defRPr>
            </a:lvl1pPr>
            <a:lvl2pPr marL="457211" indent="0">
              <a:buNone/>
              <a:defRPr sz="1801">
                <a:solidFill>
                  <a:schemeClr val="tx1">
                    <a:tint val="75000"/>
                  </a:schemeClr>
                </a:solidFill>
              </a:defRPr>
            </a:lvl2pPr>
            <a:lvl3pPr marL="914422" indent="0">
              <a:buNone/>
              <a:defRPr sz="1600">
                <a:solidFill>
                  <a:schemeClr val="tx1">
                    <a:tint val="75000"/>
                  </a:schemeClr>
                </a:solidFill>
              </a:defRPr>
            </a:lvl3pPr>
            <a:lvl4pPr marL="1371635" indent="0">
              <a:buNone/>
              <a:defRPr sz="1401">
                <a:solidFill>
                  <a:schemeClr val="tx1">
                    <a:tint val="75000"/>
                  </a:schemeClr>
                </a:solidFill>
              </a:defRPr>
            </a:lvl4pPr>
            <a:lvl5pPr marL="1828846" indent="0">
              <a:buNone/>
              <a:defRPr sz="1401">
                <a:solidFill>
                  <a:schemeClr val="tx1">
                    <a:tint val="75000"/>
                  </a:schemeClr>
                </a:solidFill>
              </a:defRPr>
            </a:lvl5pPr>
            <a:lvl6pPr marL="2286057" indent="0">
              <a:buNone/>
              <a:defRPr sz="1401">
                <a:solidFill>
                  <a:schemeClr val="tx1">
                    <a:tint val="75000"/>
                  </a:schemeClr>
                </a:solidFill>
              </a:defRPr>
            </a:lvl6pPr>
            <a:lvl7pPr marL="2743268" indent="0">
              <a:buNone/>
              <a:defRPr sz="1401">
                <a:solidFill>
                  <a:schemeClr val="tx1">
                    <a:tint val="75000"/>
                  </a:schemeClr>
                </a:solidFill>
              </a:defRPr>
            </a:lvl7pPr>
            <a:lvl8pPr marL="3200481" indent="0">
              <a:buNone/>
              <a:defRPr sz="1401">
                <a:solidFill>
                  <a:schemeClr val="tx1">
                    <a:tint val="75000"/>
                  </a:schemeClr>
                </a:solidFill>
              </a:defRPr>
            </a:lvl8pPr>
            <a:lvl9pPr marL="3657692" indent="0">
              <a:buNone/>
              <a:defRPr sz="1401">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1972E28-18C1-43FF-8DCB-66984A09BB3A}" type="datetimeFigureOut">
              <a:rPr lang="es-ES" smtClean="0"/>
              <a:t>20/05/2024</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11"/>
          <p:cNvSpPr/>
          <p:nvPr/>
        </p:nvSpPr>
        <p:spPr bwMode="auto">
          <a:xfrm flipV="1">
            <a:off x="-4188" y="31781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6" y="3244141"/>
            <a:ext cx="779767" cy="365125"/>
          </a:xfrm>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1239411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5" y="2133600"/>
            <a:ext cx="4313865"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9" y="2126222"/>
            <a:ext cx="4313865"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1972E28-18C1-43FF-8DCB-66984A09BB3A}" type="datetimeFigureOut">
              <a:rPr lang="es-ES" smtClean="0"/>
              <a:t>20/05/2024</a:t>
            </a:fld>
            <a:endParaRPr lang="es-ES"/>
          </a:p>
        </p:txBody>
      </p:sp>
      <p:sp>
        <p:nvSpPr>
          <p:cNvPr id="6" name="Footer Placeholder 5"/>
          <p:cNvSpPr>
            <a:spLocks noGrp="1"/>
          </p:cNvSpPr>
          <p:nvPr>
            <p:ph type="ftr" sz="quarter" idx="11"/>
          </p:nvPr>
        </p:nvSpPr>
        <p:spPr/>
        <p:txBody>
          <a:bodyPr/>
          <a:lstStyle/>
          <a:p>
            <a:endParaRPr lang="es-ES"/>
          </a:p>
        </p:txBody>
      </p:sp>
      <p:sp>
        <p:nvSpPr>
          <p:cNvPr id="12" name="Freeform 11"/>
          <p:cNvSpPr/>
          <p:nvPr/>
        </p:nvSpPr>
        <p:spPr bwMode="auto">
          <a:xfrm flipV="1">
            <a:off x="-4188" y="7143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6" y="787784"/>
            <a:ext cx="779767" cy="365125"/>
          </a:xfrm>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114795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5" y="2548966"/>
            <a:ext cx="4342892"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11" indent="0">
              <a:buNone/>
              <a:defRPr sz="2000" b="1"/>
            </a:lvl2pPr>
            <a:lvl3pPr marL="914422" indent="0">
              <a:buNone/>
              <a:defRPr sz="1801" b="1"/>
            </a:lvl3pPr>
            <a:lvl4pPr marL="1371635" indent="0">
              <a:buNone/>
              <a:defRPr sz="1600" b="1"/>
            </a:lvl4pPr>
            <a:lvl5pPr marL="1828846" indent="0">
              <a:buNone/>
              <a:defRPr sz="1600" b="1"/>
            </a:lvl5pPr>
            <a:lvl6pPr marL="2286057" indent="0">
              <a:buNone/>
              <a:defRPr sz="1600" b="1"/>
            </a:lvl6pPr>
            <a:lvl7pPr marL="2743268" indent="0">
              <a:buNone/>
              <a:defRPr sz="1600" b="1"/>
            </a:lvl7pPr>
            <a:lvl8pPr marL="3200481" indent="0">
              <a:buNone/>
              <a:defRPr sz="1600" b="1"/>
            </a:lvl8pPr>
            <a:lvl9pPr marL="3657692"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6" y="2545739"/>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1972E28-18C1-43FF-8DCB-66984A09BB3A}" type="datetimeFigureOut">
              <a:rPr lang="es-ES" smtClean="0"/>
              <a:t>20/05/2024</a:t>
            </a:fld>
            <a:endParaRPr lang="es-ES"/>
          </a:p>
        </p:txBody>
      </p:sp>
      <p:sp>
        <p:nvSpPr>
          <p:cNvPr id="8" name="Footer Placeholder 7"/>
          <p:cNvSpPr>
            <a:spLocks noGrp="1"/>
          </p:cNvSpPr>
          <p:nvPr>
            <p:ph type="ftr" sz="quarter" idx="11"/>
          </p:nvPr>
        </p:nvSpPr>
        <p:spPr/>
        <p:txBody>
          <a:bodyPr/>
          <a:lstStyle/>
          <a:p>
            <a:endParaRPr lang="es-ES"/>
          </a:p>
        </p:txBody>
      </p:sp>
      <p:sp>
        <p:nvSpPr>
          <p:cNvPr id="12" name="Freeform 11"/>
          <p:cNvSpPr/>
          <p:nvPr/>
        </p:nvSpPr>
        <p:spPr bwMode="auto">
          <a:xfrm flipV="1">
            <a:off x="-4188" y="7143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6" y="787784"/>
            <a:ext cx="779767" cy="365125"/>
          </a:xfrm>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1962147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1972E28-18C1-43FF-8DCB-66984A09BB3A}" type="datetimeFigureOut">
              <a:rPr lang="es-ES" smtClean="0"/>
              <a:t>20/05/2024</a:t>
            </a:fld>
            <a:endParaRPr lang="es-ES"/>
          </a:p>
        </p:txBody>
      </p:sp>
      <p:sp>
        <p:nvSpPr>
          <p:cNvPr id="4" name="Footer Placeholder 3"/>
          <p:cNvSpPr>
            <a:spLocks noGrp="1"/>
          </p:cNvSpPr>
          <p:nvPr>
            <p:ph type="ftr" sz="quarter" idx="11"/>
          </p:nvPr>
        </p:nvSpPr>
        <p:spPr/>
        <p:txBody>
          <a:bodyPr/>
          <a:lstStyle/>
          <a:p>
            <a:endParaRPr lang="es-ES"/>
          </a:p>
        </p:txBody>
      </p:sp>
      <p:sp>
        <p:nvSpPr>
          <p:cNvPr id="7" name="Freeform 11"/>
          <p:cNvSpPr/>
          <p:nvPr/>
        </p:nvSpPr>
        <p:spPr bwMode="auto">
          <a:xfrm flipV="1">
            <a:off x="-4188" y="7143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2440773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972E28-18C1-43FF-8DCB-66984A09BB3A}" type="datetimeFigureOut">
              <a:rPr lang="es-ES" smtClean="0"/>
              <a:t>20/05/2024</a:t>
            </a:fld>
            <a:endParaRPr lang="es-ES"/>
          </a:p>
        </p:txBody>
      </p:sp>
      <p:sp>
        <p:nvSpPr>
          <p:cNvPr id="3" name="Footer Placeholder 2"/>
          <p:cNvSpPr>
            <a:spLocks noGrp="1"/>
          </p:cNvSpPr>
          <p:nvPr>
            <p:ph type="ftr" sz="quarter" idx="11"/>
          </p:nvPr>
        </p:nvSpPr>
        <p:spPr/>
        <p:txBody>
          <a:bodyPr/>
          <a:lstStyle/>
          <a:p>
            <a:endParaRPr lang="es-ES"/>
          </a:p>
        </p:txBody>
      </p:sp>
      <p:sp>
        <p:nvSpPr>
          <p:cNvPr id="6" name="Freeform 11"/>
          <p:cNvSpPr/>
          <p:nvPr/>
        </p:nvSpPr>
        <p:spPr bwMode="auto">
          <a:xfrm flipV="1">
            <a:off x="-4188" y="7143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2115347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46088"/>
            <a:ext cx="3505198"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90"/>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3" y="1598613"/>
            <a:ext cx="3505198" cy="4262436"/>
          </a:xfrm>
        </p:spPr>
        <p:txBody>
          <a:bodyPr/>
          <a:lstStyle>
            <a:lvl1pPr marL="0" indent="0">
              <a:buNone/>
              <a:defRPr sz="1401"/>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1972E28-18C1-43FF-8DCB-66984A09BB3A}" type="datetimeFigureOut">
              <a:rPr lang="es-ES" smtClean="0"/>
              <a:t>20/05/2024</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8" y="71437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188056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5" y="4800600"/>
            <a:ext cx="8915401"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5" y="634965"/>
            <a:ext cx="8915401" cy="3854970"/>
          </a:xfrm>
        </p:spPr>
        <p:txBody>
          <a:bodyPr anchor="t">
            <a:normAutofit/>
          </a:bodyPr>
          <a:lstStyle>
            <a:lvl1pPr marL="0" indent="0" algn="ctr">
              <a:buNone/>
              <a:defRPr sz="1600"/>
            </a:lvl1pPr>
            <a:lvl2pPr marL="457211" indent="0">
              <a:buNone/>
              <a:defRPr sz="1600"/>
            </a:lvl2pPr>
            <a:lvl3pPr marL="914422" indent="0">
              <a:buNone/>
              <a:defRPr sz="1600"/>
            </a:lvl3pPr>
            <a:lvl4pPr marL="1371635" indent="0">
              <a:buNone/>
              <a:defRPr sz="1600"/>
            </a:lvl4pPr>
            <a:lvl5pPr marL="1828846" indent="0">
              <a:buNone/>
              <a:defRPr sz="1600"/>
            </a:lvl5pPr>
            <a:lvl6pPr marL="2286057" indent="0">
              <a:buNone/>
              <a:defRPr sz="1600"/>
            </a:lvl6pPr>
            <a:lvl7pPr marL="2743268" indent="0">
              <a:buNone/>
              <a:defRPr sz="1600"/>
            </a:lvl7pPr>
            <a:lvl8pPr marL="3200481" indent="0">
              <a:buNone/>
              <a:defRPr sz="1600"/>
            </a:lvl8pPr>
            <a:lvl9pPr marL="3657692"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5" y="5367338"/>
            <a:ext cx="8915401" cy="493712"/>
          </a:xfrm>
        </p:spPr>
        <p:txBody>
          <a:bodyPr>
            <a:normAutofit/>
          </a:bodyPr>
          <a:lstStyle>
            <a:lvl1pPr marL="0" indent="0">
              <a:buNone/>
              <a:defRPr sz="1200"/>
            </a:lvl1pPr>
            <a:lvl2pPr marL="457211" indent="0">
              <a:buNone/>
              <a:defRPr sz="1200"/>
            </a:lvl2pPr>
            <a:lvl3pPr marL="914422" indent="0">
              <a:buNone/>
              <a:defRPr sz="1001"/>
            </a:lvl3pPr>
            <a:lvl4pPr marL="1371635" indent="0">
              <a:buNone/>
              <a:defRPr sz="900"/>
            </a:lvl4pPr>
            <a:lvl5pPr marL="1828846" indent="0">
              <a:buNone/>
              <a:defRPr sz="900"/>
            </a:lvl5pPr>
            <a:lvl6pPr marL="2286057" indent="0">
              <a:buNone/>
              <a:defRPr sz="900"/>
            </a:lvl6pPr>
            <a:lvl7pPr marL="2743268" indent="0">
              <a:buNone/>
              <a:defRPr sz="900"/>
            </a:lvl7pPr>
            <a:lvl8pPr marL="3200481" indent="0">
              <a:buNone/>
              <a:defRPr sz="900"/>
            </a:lvl8pPr>
            <a:lvl9pPr marL="3657692"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1972E28-18C1-43FF-8DCB-66984A09BB3A}" type="datetimeFigureOut">
              <a:rPr lang="es-ES" smtClean="0"/>
              <a:t>20/05/2024</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4188" y="4911727"/>
            <a:ext cx="1588526"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6" y="4983089"/>
            <a:ext cx="779767" cy="365125"/>
          </a:xfrm>
        </p:spPr>
        <p:txBody>
          <a:bodyPr/>
          <a:lstStyle/>
          <a:p>
            <a:fld id="{B327ADB2-6B14-4C08-9E06-8EA8561E1C19}" type="slidenum">
              <a:rPr lang="es-ES" smtClean="0"/>
              <a:t>‹Nº›</a:t>
            </a:fld>
            <a:endParaRPr lang="es-ES"/>
          </a:p>
        </p:txBody>
      </p:sp>
    </p:spTree>
    <p:extLst>
      <p:ext uri="{BB962C8B-B14F-4D97-AF65-F5344CB8AC3E}">
        <p14:creationId xmlns:p14="http://schemas.microsoft.com/office/powerpoint/2010/main" val="1330366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0"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2"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6"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5" y="2133600"/>
            <a:ext cx="8915401"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1972E28-18C1-43FF-8DCB-66984A09BB3A}" type="datetimeFigureOut">
              <a:rPr lang="es-ES" smtClean="0"/>
              <a:t>20/05/2024</a:t>
            </a:fld>
            <a:endParaRPr lang="es-ES"/>
          </a:p>
        </p:txBody>
      </p:sp>
      <p:sp>
        <p:nvSpPr>
          <p:cNvPr id="5" name="Footer Placeholder 4"/>
          <p:cNvSpPr>
            <a:spLocks noGrp="1"/>
          </p:cNvSpPr>
          <p:nvPr>
            <p:ph type="ftr" sz="quarter" idx="3"/>
          </p:nvPr>
        </p:nvSpPr>
        <p:spPr>
          <a:xfrm>
            <a:off x="2589213" y="6135810"/>
            <a:ext cx="761999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bwMode="gray">
          <a:xfrm>
            <a:off x="531816" y="787784"/>
            <a:ext cx="779767" cy="365125"/>
          </a:xfrm>
          <a:prstGeom prst="rect">
            <a:avLst/>
          </a:prstGeom>
        </p:spPr>
        <p:txBody>
          <a:bodyPr vert="horz" lIns="91440" tIns="45720" rIns="91440" bIns="45720" rtlCol="0" anchor="ctr"/>
          <a:lstStyle>
            <a:lvl1pPr algn="r">
              <a:defRPr sz="2000">
                <a:solidFill>
                  <a:srgbClr val="FEFFFF"/>
                </a:solidFill>
              </a:defRPr>
            </a:lvl1pPr>
          </a:lstStyle>
          <a:p>
            <a:fld id="{B327ADB2-6B14-4C08-9E06-8EA8561E1C19}" type="slidenum">
              <a:rPr lang="es-ES" smtClean="0"/>
              <a:t>‹Nº›</a:t>
            </a:fld>
            <a:endParaRPr lang="es-ES"/>
          </a:p>
        </p:txBody>
      </p:sp>
    </p:spTree>
    <p:extLst>
      <p:ext uri="{BB962C8B-B14F-4D97-AF65-F5344CB8AC3E}">
        <p14:creationId xmlns:p14="http://schemas.microsoft.com/office/powerpoint/2010/main" val="319451299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11"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9" indent="-342909" algn="l" defTabSz="457211" rtl="0" eaLnBrk="1" latinLnBrk="0" hangingPunct="1">
        <a:spcBef>
          <a:spcPts val="1001"/>
        </a:spcBef>
        <a:spcAft>
          <a:spcPts val="0"/>
        </a:spcAft>
        <a:buClr>
          <a:schemeClr val="accent1"/>
        </a:buClr>
        <a:buFont typeface="Wingdings 3" charset="2"/>
        <a:buChar char=""/>
        <a:defRPr sz="1801" kern="1200">
          <a:solidFill>
            <a:schemeClr val="tx1">
              <a:lumMod val="75000"/>
              <a:lumOff val="25000"/>
            </a:schemeClr>
          </a:solidFill>
          <a:latin typeface="+mn-lt"/>
          <a:ea typeface="+mn-ea"/>
          <a:cs typeface="+mn-cs"/>
        </a:defRPr>
      </a:lvl1pPr>
      <a:lvl2pPr marL="742969" indent="-285756" algn="l" defTabSz="457211" rtl="0" eaLnBrk="1" latinLnBrk="0" hangingPunct="1">
        <a:spcBef>
          <a:spcPts val="1001"/>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28" indent="-228606" algn="l" defTabSz="457211" rtl="0" eaLnBrk="1" latinLnBrk="0" hangingPunct="1">
        <a:spcBef>
          <a:spcPts val="1001"/>
        </a:spcBef>
        <a:spcAft>
          <a:spcPts val="0"/>
        </a:spcAft>
        <a:buClr>
          <a:schemeClr val="accent1"/>
        </a:buClr>
        <a:buFont typeface="Wingdings 3" charset="2"/>
        <a:buChar char=""/>
        <a:defRPr sz="1401" kern="1200">
          <a:solidFill>
            <a:schemeClr val="tx1">
              <a:lumMod val="75000"/>
              <a:lumOff val="25000"/>
            </a:schemeClr>
          </a:solidFill>
          <a:latin typeface="+mn-lt"/>
          <a:ea typeface="+mn-ea"/>
          <a:cs typeface="+mn-cs"/>
        </a:defRPr>
      </a:lvl3pPr>
      <a:lvl4pPr marL="1600240" indent="-228606" algn="l" defTabSz="457211" rtl="0" eaLnBrk="1" latinLnBrk="0" hangingPunct="1">
        <a:spcBef>
          <a:spcPts val="1001"/>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51" indent="-228606" algn="l" defTabSz="457211" rtl="0" eaLnBrk="1" latinLnBrk="0" hangingPunct="1">
        <a:spcBef>
          <a:spcPts val="1001"/>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64" indent="-228606" algn="l" defTabSz="457211" rtl="0" eaLnBrk="1" latinLnBrk="0" hangingPunct="1">
        <a:spcBef>
          <a:spcPts val="1001"/>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74" indent="-228606" algn="l" defTabSz="457211" rtl="0" eaLnBrk="1" latinLnBrk="0" hangingPunct="1">
        <a:spcBef>
          <a:spcPts val="1001"/>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86" indent="-228606" algn="l" defTabSz="457211" rtl="0" eaLnBrk="1" latinLnBrk="0" hangingPunct="1">
        <a:spcBef>
          <a:spcPts val="1001"/>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97" indent="-228606" algn="l" defTabSz="457211" rtl="0" eaLnBrk="1" latinLnBrk="0" hangingPunct="1">
        <a:spcBef>
          <a:spcPts val="1001"/>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11" rtl="0" eaLnBrk="1" latinLnBrk="0" hangingPunct="1">
        <a:defRPr sz="1801" kern="1200">
          <a:solidFill>
            <a:schemeClr val="tx1"/>
          </a:solidFill>
          <a:latin typeface="+mn-lt"/>
          <a:ea typeface="+mn-ea"/>
          <a:cs typeface="+mn-cs"/>
        </a:defRPr>
      </a:lvl1pPr>
      <a:lvl2pPr marL="457211" algn="l" defTabSz="457211" rtl="0" eaLnBrk="1" latinLnBrk="0" hangingPunct="1">
        <a:defRPr sz="1801" kern="1200">
          <a:solidFill>
            <a:schemeClr val="tx1"/>
          </a:solidFill>
          <a:latin typeface="+mn-lt"/>
          <a:ea typeface="+mn-ea"/>
          <a:cs typeface="+mn-cs"/>
        </a:defRPr>
      </a:lvl2pPr>
      <a:lvl3pPr marL="914422" algn="l" defTabSz="457211" rtl="0" eaLnBrk="1" latinLnBrk="0" hangingPunct="1">
        <a:defRPr sz="1801" kern="1200">
          <a:solidFill>
            <a:schemeClr val="tx1"/>
          </a:solidFill>
          <a:latin typeface="+mn-lt"/>
          <a:ea typeface="+mn-ea"/>
          <a:cs typeface="+mn-cs"/>
        </a:defRPr>
      </a:lvl3pPr>
      <a:lvl4pPr marL="1371635" algn="l" defTabSz="457211" rtl="0" eaLnBrk="1" latinLnBrk="0" hangingPunct="1">
        <a:defRPr sz="1801" kern="1200">
          <a:solidFill>
            <a:schemeClr val="tx1"/>
          </a:solidFill>
          <a:latin typeface="+mn-lt"/>
          <a:ea typeface="+mn-ea"/>
          <a:cs typeface="+mn-cs"/>
        </a:defRPr>
      </a:lvl4pPr>
      <a:lvl5pPr marL="1828846" algn="l" defTabSz="457211" rtl="0" eaLnBrk="1" latinLnBrk="0" hangingPunct="1">
        <a:defRPr sz="1801" kern="1200">
          <a:solidFill>
            <a:schemeClr val="tx1"/>
          </a:solidFill>
          <a:latin typeface="+mn-lt"/>
          <a:ea typeface="+mn-ea"/>
          <a:cs typeface="+mn-cs"/>
        </a:defRPr>
      </a:lvl5pPr>
      <a:lvl6pPr marL="2286057" algn="l" defTabSz="457211" rtl="0" eaLnBrk="1" latinLnBrk="0" hangingPunct="1">
        <a:defRPr sz="1801" kern="1200">
          <a:solidFill>
            <a:schemeClr val="tx1"/>
          </a:solidFill>
          <a:latin typeface="+mn-lt"/>
          <a:ea typeface="+mn-ea"/>
          <a:cs typeface="+mn-cs"/>
        </a:defRPr>
      </a:lvl6pPr>
      <a:lvl7pPr marL="2743268" algn="l" defTabSz="457211" rtl="0" eaLnBrk="1" latinLnBrk="0" hangingPunct="1">
        <a:defRPr sz="1801" kern="1200">
          <a:solidFill>
            <a:schemeClr val="tx1"/>
          </a:solidFill>
          <a:latin typeface="+mn-lt"/>
          <a:ea typeface="+mn-ea"/>
          <a:cs typeface="+mn-cs"/>
        </a:defRPr>
      </a:lvl7pPr>
      <a:lvl8pPr marL="3200481" algn="l" defTabSz="457211" rtl="0" eaLnBrk="1" latinLnBrk="0" hangingPunct="1">
        <a:defRPr sz="1801" kern="1200">
          <a:solidFill>
            <a:schemeClr val="tx1"/>
          </a:solidFill>
          <a:latin typeface="+mn-lt"/>
          <a:ea typeface="+mn-ea"/>
          <a:cs typeface="+mn-cs"/>
        </a:defRPr>
      </a:lvl8pPr>
      <a:lvl9pPr marL="3657692" algn="l" defTabSz="4572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RAN1"/><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RAN3"/></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9.jpg"/><Relationship Id="rId7"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0.jp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10" Type="http://schemas.openxmlformats.org/officeDocument/2006/relationships/image" Target="../media/image39.jpg"/><Relationship Id="rId4" Type="http://schemas.openxmlformats.org/officeDocument/2006/relationships/image" Target="../media/image33.png"/><Relationship Id="rId9"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2619A9E-9128-4437-92AB-F329FCC16EEA}"/>
              </a:ext>
            </a:extLst>
          </p:cNvPr>
          <p:cNvPicPr/>
          <p:nvPr/>
        </p:nvPicPr>
        <p:blipFill>
          <a:blip r:embed="rId2">
            <a:alphaModFix amt="35000"/>
            <a:extLst>
              <a:ext uri="{28A0092B-C50C-407E-A947-70E740481C1C}">
                <a14:useLocalDpi xmlns:a14="http://schemas.microsoft.com/office/drawing/2010/main" val="0"/>
              </a:ext>
            </a:extLst>
          </a:blip>
          <a:stretch>
            <a:fillRect/>
          </a:stretch>
        </p:blipFill>
        <p:spPr>
          <a:xfrm>
            <a:off x="617066" y="278235"/>
            <a:ext cx="3981828" cy="1985957"/>
          </a:xfrm>
          <a:prstGeom prst="rect">
            <a:avLst/>
          </a:prstGeom>
        </p:spPr>
      </p:pic>
      <p:sp>
        <p:nvSpPr>
          <p:cNvPr id="2" name="Título 1">
            <a:extLst>
              <a:ext uri="{FF2B5EF4-FFF2-40B4-BE49-F238E27FC236}">
                <a16:creationId xmlns:a16="http://schemas.microsoft.com/office/drawing/2014/main" id="{6876ADD3-FF79-4E8D-9B9F-2A0CDDAEB6E3}"/>
              </a:ext>
            </a:extLst>
          </p:cNvPr>
          <p:cNvSpPr>
            <a:spLocks noGrp="1"/>
          </p:cNvSpPr>
          <p:nvPr>
            <p:ph type="ctrTitle"/>
          </p:nvPr>
        </p:nvSpPr>
        <p:spPr>
          <a:xfrm>
            <a:off x="4598894" y="628650"/>
            <a:ext cx="7593106" cy="1095374"/>
          </a:xfrm>
        </p:spPr>
        <p:txBody>
          <a:bodyPr>
            <a:noAutofit/>
          </a:bodyPr>
          <a:lstStyle/>
          <a:p>
            <a:r>
              <a:rPr lang="es-ES" sz="6600" b="1" dirty="0">
                <a:solidFill>
                  <a:schemeClr val="accent3">
                    <a:lumMod val="75000"/>
                  </a:schemeClr>
                </a:solidFill>
                <a:effectLst>
                  <a:glow rad="63500">
                    <a:schemeClr val="accent1">
                      <a:satMod val="175000"/>
                      <a:alpha val="40000"/>
                    </a:schemeClr>
                  </a:glow>
                  <a:outerShdw blurRad="60007" dist="200025" dir="15000000" sy="30000" kx="-1800000" algn="bl">
                    <a:srgbClr val="000000">
                      <a:alpha val="32000"/>
                    </a:srgbClr>
                  </a:outerShdw>
                </a:effectLst>
                <a:latin typeface="Comic Sans MS" panose="030F0702030302020204" pitchFamily="66" charset="0"/>
                <a:ea typeface="Times New Roman" panose="02020603050405020304" pitchFamily="18" charset="0"/>
                <a:cs typeface="Times New Roman" panose="02020603050405020304" pitchFamily="18" charset="0"/>
              </a:rPr>
              <a:t>Módulo Easy Box</a:t>
            </a:r>
            <a:endParaRPr lang="es-ES" sz="4400" dirty="0">
              <a:solidFill>
                <a:schemeClr val="accent3">
                  <a:lumMod val="75000"/>
                </a:schemeClr>
              </a:solidFill>
              <a:latin typeface="Comic Sans MS" panose="030F0702030302020204" pitchFamily="66" charset="0"/>
            </a:endParaRPr>
          </a:p>
        </p:txBody>
      </p:sp>
      <p:sp>
        <p:nvSpPr>
          <p:cNvPr id="3" name="Subtítulo 2">
            <a:extLst>
              <a:ext uri="{FF2B5EF4-FFF2-40B4-BE49-F238E27FC236}">
                <a16:creationId xmlns:a16="http://schemas.microsoft.com/office/drawing/2014/main" id="{ED2CB414-C6AD-4526-95D5-1BB4C46DABF5}"/>
              </a:ext>
            </a:extLst>
          </p:cNvPr>
          <p:cNvSpPr>
            <a:spLocks noGrp="1"/>
          </p:cNvSpPr>
          <p:nvPr>
            <p:ph type="subTitle" idx="1"/>
          </p:nvPr>
        </p:nvSpPr>
        <p:spPr>
          <a:xfrm>
            <a:off x="3243090" y="2676434"/>
            <a:ext cx="8320683" cy="1505136"/>
          </a:xfrm>
        </p:spPr>
        <p:txBody>
          <a:bodyPr>
            <a:normAutofit fontScale="85000" lnSpcReduction="20000"/>
          </a:bodyPr>
          <a:lstStyle/>
          <a:p>
            <a:pPr algn="just"/>
            <a:r>
              <a:rPr lang="es-ES" dirty="0">
                <a:solidFill>
                  <a:srgbClr val="2F5496"/>
                </a:solidFill>
                <a:latin typeface="Comic Sans MS" panose="030F0702030302020204" pitchFamily="66" charset="0"/>
                <a:ea typeface="Times New Roman" panose="02020603050405020304" pitchFamily="18" charset="0"/>
                <a:cs typeface="Times New Roman" panose="02020603050405020304" pitchFamily="18" charset="0"/>
              </a:rPr>
              <a:t>Easy Box es un </a:t>
            </a:r>
            <a:r>
              <a:rPr lang="es-ES" u="sng" dirty="0">
                <a:solidFill>
                  <a:srgbClr val="2F5496"/>
                </a:solidFill>
                <a:latin typeface="Comic Sans MS" panose="030F0702030302020204" pitchFamily="66" charset="0"/>
                <a:ea typeface="Times New Roman" panose="02020603050405020304" pitchFamily="18" charset="0"/>
                <a:cs typeface="Times New Roman" panose="02020603050405020304" pitchFamily="18" charset="0"/>
              </a:rPr>
              <a:t>módulo</a:t>
            </a:r>
            <a:r>
              <a:rPr lang="es-ES" dirty="0">
                <a:solidFill>
                  <a:srgbClr val="2F5496"/>
                </a:solidFill>
                <a:latin typeface="Comic Sans MS" panose="030F0702030302020204" pitchFamily="66" charset="0"/>
                <a:ea typeface="Times New Roman" panose="02020603050405020304" pitchFamily="18" charset="0"/>
                <a:cs typeface="Times New Roman" panose="02020603050405020304" pitchFamily="18" charset="0"/>
              </a:rPr>
              <a:t> creado dentro del ERP </a:t>
            </a:r>
            <a:r>
              <a:rPr lang="es-ES" dirty="0" err="1">
                <a:solidFill>
                  <a:srgbClr val="2F5496"/>
                </a:solidFill>
                <a:latin typeface="Comic Sans MS" panose="030F0702030302020204" pitchFamily="66" charset="0"/>
                <a:ea typeface="Times New Roman" panose="02020603050405020304" pitchFamily="18" charset="0"/>
                <a:cs typeface="Times New Roman" panose="02020603050405020304" pitchFamily="18" charset="0"/>
              </a:rPr>
              <a:t>Odoo</a:t>
            </a:r>
            <a:r>
              <a:rPr lang="es-ES" dirty="0">
                <a:solidFill>
                  <a:srgbClr val="2F5496"/>
                </a:solidFill>
                <a:latin typeface="Comic Sans MS" panose="030F0702030302020204" pitchFamily="66" charset="0"/>
                <a:ea typeface="Times New Roman" panose="02020603050405020304" pitchFamily="18" charset="0"/>
                <a:cs typeface="Times New Roman" panose="02020603050405020304" pitchFamily="18" charset="0"/>
              </a:rPr>
              <a:t> para la supervisión de las mezclas en la protección superficial aeronáutica industrial.</a:t>
            </a:r>
          </a:p>
          <a:p>
            <a:endParaRPr lang="es-ES" dirty="0">
              <a:solidFill>
                <a:srgbClr val="4472C4"/>
              </a:solidFill>
              <a:latin typeface="Calibri" panose="020F0502020204030204" pitchFamily="34" charset="0"/>
              <a:ea typeface="Times New Roman" panose="02020603050405020304" pitchFamily="18" charset="0"/>
              <a:cs typeface="Times New Roman" panose="02020603050405020304" pitchFamily="18" charset="0"/>
            </a:endParaRPr>
          </a:p>
          <a:p>
            <a:r>
              <a:rPr lang="es-ES" sz="2800" dirty="0">
                <a:solidFill>
                  <a:srgbClr val="4472C4"/>
                </a:solidFill>
                <a:latin typeface="Comic Sans MS" panose="030F0702030302020204" pitchFamily="66" charset="0"/>
                <a:ea typeface="Times New Roman" panose="02020603050405020304" pitchFamily="18" charset="0"/>
                <a:cs typeface="Times New Roman" panose="02020603050405020304" pitchFamily="18" charset="0"/>
              </a:rPr>
              <a:t>Enrique Raposo López</a:t>
            </a:r>
            <a:endParaRPr lang="es-ES" sz="2800" dirty="0">
              <a:latin typeface="Comic Sans MS" panose="030F0702030302020204" pitchFamily="66" charset="0"/>
              <a:ea typeface="Times New Roman" panose="02020603050405020304" pitchFamily="18" charset="0"/>
              <a:cs typeface="Times New Roman" panose="02020603050405020304" pitchFamily="18" charset="0"/>
            </a:endParaRPr>
          </a:p>
          <a:p>
            <a:r>
              <a:rPr lang="es-ES" cap="all" dirty="0" err="1">
                <a:solidFill>
                  <a:schemeClr val="tx1">
                    <a:lumMod val="95000"/>
                    <a:lumOff val="5000"/>
                  </a:schemeClr>
                </a:solidFill>
                <a:latin typeface="Comic Sans MS" panose="030F0702030302020204" pitchFamily="66" charset="0"/>
                <a:ea typeface="Times New Roman" panose="02020603050405020304" pitchFamily="18" charset="0"/>
                <a:cs typeface="Times New Roman" panose="02020603050405020304" pitchFamily="18" charset="0"/>
              </a:rPr>
              <a:t>Cesur</a:t>
            </a:r>
            <a:r>
              <a:rPr lang="es-ES" cap="all" dirty="0">
                <a:solidFill>
                  <a:schemeClr val="tx1">
                    <a:lumMod val="95000"/>
                    <a:lumOff val="5000"/>
                  </a:schemeClr>
                </a:solidFill>
                <a:latin typeface="Comic Sans MS" panose="030F0702030302020204" pitchFamily="66" charset="0"/>
                <a:ea typeface="Times New Roman" panose="02020603050405020304" pitchFamily="18" charset="0"/>
                <a:cs typeface="Times New Roman" panose="02020603050405020304" pitchFamily="18" charset="0"/>
              </a:rPr>
              <a:t> Sevilla</a:t>
            </a:r>
            <a:endParaRPr lang="es-ES" dirty="0">
              <a:solidFill>
                <a:schemeClr val="tx1">
                  <a:lumMod val="95000"/>
                  <a:lumOff val="5000"/>
                </a:schemeClr>
              </a:solidFill>
              <a:latin typeface="Comic Sans MS" panose="030F0702030302020204" pitchFamily="66" charset="0"/>
              <a:ea typeface="Times New Roman" panose="02020603050405020304" pitchFamily="18" charset="0"/>
              <a:cs typeface="Times New Roman" panose="02020603050405020304" pitchFamily="18" charset="0"/>
            </a:endParaRPr>
          </a:p>
          <a:p>
            <a:endParaRPr lang="es-ES" dirty="0"/>
          </a:p>
        </p:txBody>
      </p:sp>
      <p:pic>
        <p:nvPicPr>
          <p:cNvPr id="7" name="Imagen 6">
            <a:extLst>
              <a:ext uri="{FF2B5EF4-FFF2-40B4-BE49-F238E27FC236}">
                <a16:creationId xmlns:a16="http://schemas.microsoft.com/office/drawing/2014/main" id="{90004C51-8FEA-4F5A-8E68-1BC4AA99773C}"/>
              </a:ext>
            </a:extLst>
          </p:cNvPr>
          <p:cNvPicPr>
            <a:picLocks noChangeAspect="1"/>
          </p:cNvPicPr>
          <p:nvPr/>
        </p:nvPicPr>
        <p:blipFill rotWithShape="1">
          <a:blip r:embed="rId3">
            <a:extLst>
              <a:ext uri="{28A0092B-C50C-407E-A947-70E740481C1C}">
                <a14:useLocalDpi xmlns:a14="http://schemas.microsoft.com/office/drawing/2010/main" val="0"/>
              </a:ext>
            </a:extLst>
          </a:blip>
          <a:srcRect t="23843" r="628" b="23694"/>
          <a:stretch/>
        </p:blipFill>
        <p:spPr>
          <a:xfrm>
            <a:off x="3756609" y="4392707"/>
            <a:ext cx="7807163" cy="2004498"/>
          </a:xfrm>
          <a:prstGeom prst="rect">
            <a:avLst/>
          </a:prstGeom>
        </p:spPr>
      </p:pic>
    </p:spTree>
    <p:extLst>
      <p:ext uri="{BB962C8B-B14F-4D97-AF65-F5344CB8AC3E}">
        <p14:creationId xmlns:p14="http://schemas.microsoft.com/office/powerpoint/2010/main" val="416044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38805FA-31DD-47EA-A190-12915F2CF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7350" y="4047562"/>
            <a:ext cx="4907280" cy="26670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CuadroTexto 4">
            <a:extLst>
              <a:ext uri="{FF2B5EF4-FFF2-40B4-BE49-F238E27FC236}">
                <a16:creationId xmlns:a16="http://schemas.microsoft.com/office/drawing/2014/main" id="{4968ABD7-89DA-4E36-A8D5-119E475F9FEA}"/>
              </a:ext>
            </a:extLst>
          </p:cNvPr>
          <p:cNvSpPr txBox="1"/>
          <p:nvPr/>
        </p:nvSpPr>
        <p:spPr>
          <a:xfrm>
            <a:off x="5211540" y="3215509"/>
            <a:ext cx="3158237" cy="461665"/>
          </a:xfrm>
          <a:prstGeom prst="rect">
            <a:avLst/>
          </a:prstGeom>
          <a:noFill/>
        </p:spPr>
        <p:txBody>
          <a:bodyPr wrap="none" rtlCol="0">
            <a:spAutoFit/>
          </a:bodyPr>
          <a:lstStyle/>
          <a:p>
            <a:r>
              <a:rPr lang="es-ES" sz="2400" b="1"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Catálogo de actores</a:t>
            </a:r>
            <a:endParaRPr lang="es-ES" sz="2000" u="sng" dirty="0">
              <a:latin typeface="Comic Sans MS" panose="030F0702030302020204" pitchFamily="66" charset="0"/>
              <a:ea typeface="Calibri" panose="020F050202020403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2D748904-BE89-4A39-83CA-A6B20D771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516" y="3914931"/>
            <a:ext cx="4391476" cy="27996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CuadroTexto 11">
            <a:extLst>
              <a:ext uri="{FF2B5EF4-FFF2-40B4-BE49-F238E27FC236}">
                <a16:creationId xmlns:a16="http://schemas.microsoft.com/office/drawing/2014/main" id="{710B327E-4399-466B-A1B0-BD69FFD84188}"/>
              </a:ext>
            </a:extLst>
          </p:cNvPr>
          <p:cNvSpPr txBox="1"/>
          <p:nvPr/>
        </p:nvSpPr>
        <p:spPr>
          <a:xfrm>
            <a:off x="1644525" y="307022"/>
            <a:ext cx="10547476" cy="3139449"/>
          </a:xfrm>
          <a:prstGeom prst="rect">
            <a:avLst/>
          </a:prstGeom>
          <a:noFill/>
        </p:spPr>
        <p:txBody>
          <a:bodyPr wrap="square" rtlCol="0">
            <a:spAutoFit/>
          </a:bodyPr>
          <a:lstStyle/>
          <a:p>
            <a:pPr lvl="1" algn="just">
              <a:lnSpc>
                <a:spcPct val="150000"/>
              </a:lnSpc>
              <a:buClr>
                <a:srgbClr val="2F5496"/>
              </a:buClr>
              <a:buSzPts val="1200"/>
            </a:pPr>
            <a:r>
              <a:rPr lang="es-ES" sz="2400" b="1"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Requisitos funcionales</a:t>
            </a:r>
            <a:endParaRPr lang="es-ES" sz="2000" dirty="0">
              <a:latin typeface="Comic Sans MS" panose="030F0702030302020204" pitchFamily="66" charset="0"/>
              <a:ea typeface="Calibri" panose="020F0502020204030204" pitchFamily="34" charset="0"/>
              <a:cs typeface="Times New Roman" panose="02020603050405020304" pitchFamily="18" charset="0"/>
            </a:endParaRPr>
          </a:p>
          <a:p>
            <a:pPr lvl="0" algn="just">
              <a:lnSpc>
                <a:spcPct val="150000"/>
              </a:lnSpc>
              <a:buClr>
                <a:srgbClr val="2F5496"/>
              </a:buClr>
              <a:buSzPts val="1100"/>
            </a:pPr>
            <a:r>
              <a:rPr lang="es-ES" sz="1200" b="1" u="sng" dirty="0">
                <a:solidFill>
                  <a:srgbClr val="2F5496"/>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RF1</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Inicio de sesión:</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dirty="0">
                <a:latin typeface="Comic Sans MS" panose="030F0702030302020204" pitchFamily="66" charset="0"/>
                <a:ea typeface="Calibri" panose="020F0502020204030204" pitchFamily="34" charset="0"/>
                <a:cs typeface="Times New Roman" panose="02020603050405020304" pitchFamily="18" charset="0"/>
              </a:rPr>
              <a:t>Será necesario que cada usuario introduzca su nombre de usuario, número de operario y contraseña para iniciar sesión.</a:t>
            </a:r>
          </a:p>
          <a:p>
            <a:pPr lvl="0" algn="just">
              <a:lnSpc>
                <a:spcPct val="150000"/>
              </a:lnSpc>
              <a:buClr>
                <a:srgbClr val="2F5496"/>
              </a:buClr>
              <a:buSzPts val="1100"/>
            </a:pPr>
            <a:r>
              <a:rPr lang="es-ES" sz="1200" b="1" u="sng" dirty="0">
                <a:solidFill>
                  <a:srgbClr val="2F5496"/>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RF2</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Actualización de datos estándares:</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dirty="0">
                <a:latin typeface="Comic Sans MS" panose="030F0702030302020204" pitchFamily="66" charset="0"/>
                <a:ea typeface="Calibri" panose="020F0502020204030204" pitchFamily="34" charset="0"/>
                <a:cs typeface="Times New Roman" panose="02020603050405020304" pitchFamily="18" charset="0"/>
              </a:rPr>
              <a:t>Será el administrador quien tenga capacidad de introducir y/o modificar datos teóricos relativos a la normativa vigente.</a:t>
            </a:r>
          </a:p>
          <a:p>
            <a:pPr lvl="0" algn="just">
              <a:lnSpc>
                <a:spcPct val="150000"/>
              </a:lnSpc>
              <a:buClr>
                <a:srgbClr val="2F5496"/>
              </a:buClr>
              <a:buSzPts val="1100"/>
            </a:pPr>
            <a:r>
              <a:rPr lang="es-ES" sz="1200" b="1" u="sng" dirty="0">
                <a:solidFill>
                  <a:srgbClr val="2F5496"/>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RF3</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Creación de nuevos usuarios habilitados para usar la app:</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dirty="0">
                <a:latin typeface="Comic Sans MS" panose="030F0702030302020204" pitchFamily="66" charset="0"/>
                <a:ea typeface="Calibri" panose="020F0502020204030204" pitchFamily="34" charset="0"/>
                <a:cs typeface="Times New Roman" panose="02020603050405020304" pitchFamily="18" charset="0"/>
              </a:rPr>
              <a:t>La aplicación dará capacidad de crear usuarios al administrador</a:t>
            </a:r>
          </a:p>
          <a:p>
            <a:pPr algn="just">
              <a:lnSpc>
                <a:spcPct val="150000"/>
              </a:lnSpc>
              <a:buClr>
                <a:srgbClr val="2F5496"/>
              </a:buClr>
              <a:buSzPts val="1100"/>
            </a:pPr>
            <a:r>
              <a:rPr lang="es-ES" sz="1200" b="1" u="sng" dirty="0">
                <a:solidFill>
                  <a:srgbClr val="2F5496"/>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RF4</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Introducción de datos de medición:</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dirty="0">
                <a:latin typeface="Comic Sans MS" panose="030F0702030302020204" pitchFamily="66" charset="0"/>
                <a:ea typeface="Calibri" panose="020F0502020204030204" pitchFamily="34" charset="0"/>
                <a:cs typeface="Times New Roman" panose="02020603050405020304" pitchFamily="18" charset="0"/>
              </a:rPr>
              <a:t>La aplicación solicitará temperatura, humedad, tiempo de reacción, proporción de los componentes, </a:t>
            </a:r>
          </a:p>
          <a:p>
            <a:pPr lvl="0" algn="just">
              <a:lnSpc>
                <a:spcPct val="150000"/>
              </a:lnSpc>
              <a:buClr>
                <a:srgbClr val="2F5496"/>
              </a:buClr>
              <a:buSzPts val="1100"/>
            </a:pPr>
            <a:r>
              <a:rPr lang="es-ES" sz="1200" dirty="0">
                <a:latin typeface="Comic Sans MS" panose="030F0702030302020204" pitchFamily="66" charset="0"/>
                <a:ea typeface="Calibri" panose="020F0502020204030204" pitchFamily="34" charset="0"/>
                <a:cs typeface="Times New Roman" panose="02020603050405020304" pitchFamily="18" charset="0"/>
              </a:rPr>
              <a:t> además de dar opción de elegir al operario la normativa a la cual referenciar</a:t>
            </a:r>
          </a:p>
          <a:p>
            <a:pPr lvl="0" algn="just">
              <a:lnSpc>
                <a:spcPct val="150000"/>
              </a:lnSpc>
              <a:buClr>
                <a:srgbClr val="2F5496"/>
              </a:buClr>
              <a:buSzPts val="1100"/>
            </a:pPr>
            <a:r>
              <a:rPr lang="es-ES" sz="1200" b="1" u="sng" dirty="0">
                <a:solidFill>
                  <a:srgbClr val="2F5496"/>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RF5</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Aviso de incompatibilidades:</a:t>
            </a:r>
            <a:r>
              <a:rPr lang="es-ES" sz="12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 </a:t>
            </a:r>
            <a:r>
              <a:rPr lang="es-ES" sz="1200" dirty="0">
                <a:latin typeface="Comic Sans MS" panose="030F0702030302020204" pitchFamily="66" charset="0"/>
                <a:ea typeface="Calibri" panose="020F0502020204030204" pitchFamily="34" charset="0"/>
                <a:cs typeface="Times New Roman" panose="02020603050405020304" pitchFamily="18" charset="0"/>
              </a:rPr>
              <a:t>La app lanzará un aviso en el momento que se intente validad un dato que no esté dentro de unos valores establecidos en la normativa</a:t>
            </a:r>
          </a:p>
          <a:p>
            <a:endParaRPr lang="es-ES" sz="1801" dirty="0"/>
          </a:p>
        </p:txBody>
      </p:sp>
    </p:spTree>
    <p:extLst>
      <p:ext uri="{BB962C8B-B14F-4D97-AF65-F5344CB8AC3E}">
        <p14:creationId xmlns:p14="http://schemas.microsoft.com/office/powerpoint/2010/main" val="8870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Vigía interior a la luz de la luna">
            <a:extLst>
              <a:ext uri="{FF2B5EF4-FFF2-40B4-BE49-F238E27FC236}">
                <a16:creationId xmlns:a16="http://schemas.microsoft.com/office/drawing/2014/main" id="{685F0367-5346-4F41-863A-7FFA124C040C}"/>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761737" y="1246148"/>
            <a:ext cx="10240611" cy="5760556"/>
          </a:xfrm>
          <a:prstGeom prst="rect">
            <a:avLst/>
          </a:prstGeom>
          <a:effectLst>
            <a:softEdge rad="635000"/>
          </a:effectLst>
        </p:spPr>
      </p:pic>
      <p:sp>
        <p:nvSpPr>
          <p:cNvPr id="5" name="CuadroTexto 4">
            <a:extLst>
              <a:ext uri="{FF2B5EF4-FFF2-40B4-BE49-F238E27FC236}">
                <a16:creationId xmlns:a16="http://schemas.microsoft.com/office/drawing/2014/main" id="{D2A4C5DF-77D5-42CC-ACB0-5678DD8E41F2}"/>
              </a:ext>
            </a:extLst>
          </p:cNvPr>
          <p:cNvSpPr txBox="1"/>
          <p:nvPr/>
        </p:nvSpPr>
        <p:spPr>
          <a:xfrm>
            <a:off x="2446473" y="4107148"/>
            <a:ext cx="6538970" cy="307777"/>
          </a:xfrm>
          <a:prstGeom prst="rect">
            <a:avLst/>
          </a:prstGeom>
          <a:noFill/>
        </p:spPr>
        <p:txBody>
          <a:bodyPr wrap="none" rtlCol="0">
            <a:spAutoFit/>
          </a:bodyPr>
          <a:lstStyle/>
          <a:p>
            <a:r>
              <a:rPr lang="es-ES" sz="1400" b="1" dirty="0">
                <a:solidFill>
                  <a:srgbClr val="000000"/>
                </a:solidFill>
                <a:effectLst/>
                <a:latin typeface="Comic Sans MS" panose="030F0702030302020204" pitchFamily="66" charset="0"/>
                <a:ea typeface="Calibri" panose="020F0502020204030204" pitchFamily="34" charset="0"/>
              </a:rPr>
              <a:t>Seguridad:</a:t>
            </a:r>
            <a:r>
              <a:rPr lang="es-ES" sz="1400" dirty="0">
                <a:solidFill>
                  <a:srgbClr val="000000"/>
                </a:solidFill>
                <a:effectLst/>
                <a:latin typeface="Comic Sans MS" panose="030F0702030302020204" pitchFamily="66" charset="0"/>
                <a:ea typeface="Calibri" panose="020F0502020204030204" pitchFamily="34" charset="0"/>
              </a:rPr>
              <a:t> Capacidad de proteger la información y los recursos del sistema.</a:t>
            </a:r>
            <a:endParaRPr lang="es-ES" sz="1400" dirty="0">
              <a:effectLst/>
              <a:latin typeface="Comic Sans MS" panose="030F0702030302020204" pitchFamily="66" charset="0"/>
              <a:ea typeface="Calibri" panose="020F0502020204030204" pitchFamily="34" charset="0"/>
            </a:endParaRPr>
          </a:p>
        </p:txBody>
      </p:sp>
      <p:sp>
        <p:nvSpPr>
          <p:cNvPr id="6" name="CuadroTexto 5">
            <a:extLst>
              <a:ext uri="{FF2B5EF4-FFF2-40B4-BE49-F238E27FC236}">
                <a16:creationId xmlns:a16="http://schemas.microsoft.com/office/drawing/2014/main" id="{8548736D-808A-4A2C-86A4-CEE05B6C6CCC}"/>
              </a:ext>
            </a:extLst>
          </p:cNvPr>
          <p:cNvSpPr txBox="1"/>
          <p:nvPr/>
        </p:nvSpPr>
        <p:spPr>
          <a:xfrm>
            <a:off x="2446473" y="4568152"/>
            <a:ext cx="9221652" cy="738664"/>
          </a:xfrm>
          <a:prstGeom prst="rect">
            <a:avLst/>
          </a:prstGeom>
          <a:noFill/>
        </p:spPr>
        <p:txBody>
          <a:bodyPr wrap="square" rtlCol="0">
            <a:spAutoFit/>
          </a:bodyPr>
          <a:lstStyle/>
          <a:p>
            <a:pPr algn="just"/>
            <a:r>
              <a:rPr lang="es-ES" sz="1400" b="1" dirty="0">
                <a:solidFill>
                  <a:srgbClr val="000000"/>
                </a:solidFill>
                <a:effectLst/>
                <a:latin typeface="Comic Sans MS" panose="030F0702030302020204" pitchFamily="66" charset="0"/>
                <a:ea typeface="Calibri" panose="020F0502020204030204" pitchFamily="34" charset="0"/>
              </a:rPr>
              <a:t>Fiabilidad</a:t>
            </a:r>
            <a:r>
              <a:rPr lang="es-ES" sz="1400" dirty="0">
                <a:solidFill>
                  <a:srgbClr val="000000"/>
                </a:solidFill>
                <a:effectLst/>
                <a:latin typeface="Comic Sans MS" panose="030F0702030302020204" pitchFamily="66" charset="0"/>
                <a:ea typeface="Calibri" panose="020F0502020204030204" pitchFamily="34" charset="0"/>
              </a:rPr>
              <a:t>: Capacidad de mantener su nivel de rendimiento en condiciones normales de uso o capacidad del producto software para recuperar los datos directamente afectados y reestablecer el estado deseado del sistema en caso de interrupción o fallo.</a:t>
            </a:r>
            <a:endParaRPr lang="es-ES" sz="1400" dirty="0">
              <a:effectLst/>
              <a:latin typeface="Comic Sans MS" panose="030F0702030302020204" pitchFamily="66" charset="0"/>
              <a:ea typeface="Calibri" panose="020F0502020204030204" pitchFamily="34" charset="0"/>
            </a:endParaRPr>
          </a:p>
        </p:txBody>
      </p:sp>
      <p:sp>
        <p:nvSpPr>
          <p:cNvPr id="4" name="CuadroTexto 3">
            <a:extLst>
              <a:ext uri="{FF2B5EF4-FFF2-40B4-BE49-F238E27FC236}">
                <a16:creationId xmlns:a16="http://schemas.microsoft.com/office/drawing/2014/main" id="{0F1C55B3-79AF-4E0C-9D52-5F186C21EB48}"/>
              </a:ext>
            </a:extLst>
          </p:cNvPr>
          <p:cNvSpPr txBox="1"/>
          <p:nvPr/>
        </p:nvSpPr>
        <p:spPr>
          <a:xfrm>
            <a:off x="2446473" y="3215257"/>
            <a:ext cx="9221652" cy="738664"/>
          </a:xfrm>
          <a:prstGeom prst="rect">
            <a:avLst/>
          </a:prstGeom>
          <a:noFill/>
        </p:spPr>
        <p:txBody>
          <a:bodyPr wrap="square" rtlCol="0">
            <a:spAutoFit/>
          </a:bodyPr>
          <a:lstStyle/>
          <a:p>
            <a:pPr algn="just"/>
            <a:r>
              <a:rPr lang="es-ES" sz="1400" b="1" dirty="0">
                <a:solidFill>
                  <a:srgbClr val="000000"/>
                </a:solidFill>
                <a:effectLst/>
                <a:latin typeface="Comic Sans MS" panose="030F0702030302020204" pitchFamily="66" charset="0"/>
                <a:ea typeface="Calibri" panose="020F0502020204030204" pitchFamily="34" charset="0"/>
              </a:rPr>
              <a:t>Eficiencia:</a:t>
            </a:r>
            <a:r>
              <a:rPr lang="es-ES" sz="1400" dirty="0">
                <a:solidFill>
                  <a:srgbClr val="000000"/>
                </a:solidFill>
                <a:effectLst/>
                <a:latin typeface="Comic Sans MS" panose="030F0702030302020204" pitchFamily="66" charset="0"/>
                <a:ea typeface="Calibri" panose="020F0502020204030204" pitchFamily="34" charset="0"/>
              </a:rPr>
              <a:t> Capacidad de utilizar los recursos de forma óptima para lograr los resultados deseados, es decir, la eficiencia es el grado en el que Easy Box emplea óptimamente los recursos del sistema </a:t>
            </a:r>
            <a:r>
              <a:rPr lang="es-ES" sz="1400" dirty="0" err="1">
                <a:solidFill>
                  <a:srgbClr val="000000"/>
                </a:solidFill>
                <a:effectLst/>
                <a:latin typeface="Comic Sans MS" panose="030F0702030302020204" pitchFamily="66" charset="0"/>
                <a:ea typeface="Calibri" panose="020F0502020204030204" pitchFamily="34" charset="0"/>
              </a:rPr>
              <a:t>Odoo</a:t>
            </a:r>
            <a:r>
              <a:rPr lang="es-ES" sz="1400" dirty="0">
                <a:solidFill>
                  <a:srgbClr val="000000"/>
                </a:solidFill>
                <a:effectLst/>
                <a:latin typeface="Comic Sans MS" panose="030F0702030302020204" pitchFamily="66" charset="0"/>
                <a:ea typeface="Calibri" panose="020F0502020204030204" pitchFamily="34" charset="0"/>
              </a:rPr>
              <a:t> para lograr su objetivo.</a:t>
            </a:r>
            <a:endParaRPr lang="es-ES" sz="1400" dirty="0">
              <a:effectLst/>
              <a:latin typeface="Comic Sans MS" panose="030F0702030302020204" pitchFamily="66" charset="0"/>
              <a:ea typeface="Calibri" panose="020F0502020204030204" pitchFamily="34" charset="0"/>
            </a:endParaRPr>
          </a:p>
        </p:txBody>
      </p:sp>
      <p:sp>
        <p:nvSpPr>
          <p:cNvPr id="3" name="CuadroTexto 2">
            <a:extLst>
              <a:ext uri="{FF2B5EF4-FFF2-40B4-BE49-F238E27FC236}">
                <a16:creationId xmlns:a16="http://schemas.microsoft.com/office/drawing/2014/main" id="{F063242F-F169-46A0-8312-18136AA3CC5E}"/>
              </a:ext>
            </a:extLst>
          </p:cNvPr>
          <p:cNvSpPr txBox="1"/>
          <p:nvPr/>
        </p:nvSpPr>
        <p:spPr>
          <a:xfrm>
            <a:off x="2446473" y="1246148"/>
            <a:ext cx="9221652" cy="1815882"/>
          </a:xfrm>
          <a:prstGeom prst="rect">
            <a:avLst/>
          </a:prstGeom>
          <a:noFill/>
        </p:spPr>
        <p:txBody>
          <a:bodyPr wrap="square" rtlCol="0">
            <a:spAutoFit/>
          </a:bodyPr>
          <a:lstStyle/>
          <a:p>
            <a:pPr algn="just"/>
            <a:r>
              <a:rPr lang="es-ES" sz="1400" b="1" dirty="0">
                <a:effectLst/>
                <a:latin typeface="Comic Sans MS" panose="030F0702030302020204" pitchFamily="66" charset="0"/>
                <a:ea typeface="Calibri" panose="020F0502020204030204" pitchFamily="34" charset="0"/>
                <a:cs typeface="Times New Roman" panose="02020603050405020304" pitchFamily="18" charset="0"/>
              </a:rPr>
              <a:t>Usabilidad:</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 Se define como la capacidad de un software de ser comprendido, aprendido, usado y ser atractivo para el usuario. Este concepto es el Core de Easy Box para con sus usuarios, a veces sin una formación técnica adecuada con lo que para cumplir uno de los requisitos más importantes para el cliente final que es el de ahorrar costes de producción reduciendo el tiempo empleado por los operarios en el registro de mediciones que posteriormente serán precisados por el departamento de garantía de calidad, nuestra app cumpliría con el </a:t>
            </a:r>
            <a:r>
              <a:rPr lang="es-ES" sz="1400" u="sng" dirty="0">
                <a:solidFill>
                  <a:srgbClr val="0000FF"/>
                </a:solidFill>
                <a:effectLst/>
                <a:latin typeface="Comic Sans MS" panose="030F0702030302020204" pitchFamily="66" charset="0"/>
                <a:ea typeface="Calibri" panose="020F0502020204030204" pitchFamily="34" charset="0"/>
                <a:cs typeface="Times New Roman" panose="02020603050405020304" pitchFamily="18" charset="0"/>
                <a:hlinkClick r:id="rId3" action="ppaction://hlinkfile"/>
              </a:rPr>
              <a:t>RAN1</a:t>
            </a:r>
            <a:r>
              <a:rPr lang="es-ES" sz="1400" u="sng" dirty="0">
                <a:solidFill>
                  <a:srgbClr val="0000FF"/>
                </a:solidFill>
                <a:effectLst/>
                <a:latin typeface="Comic Sans MS" panose="030F0702030302020204" pitchFamily="66" charset="0"/>
                <a:ea typeface="Calibri" panose="020F0502020204030204" pitchFamily="34" charset="0"/>
                <a:cs typeface="Times New Roman" panose="02020603050405020304" pitchFamily="18" charset="0"/>
              </a:rPr>
              <a:t> </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al ser intuitiva para que el operario no tuviera que pararse mucho tiempo en escribir manualmente los datos medidos en una FR20. Igualmente, la app quedará instalada en un hardware táctil facilitando su usabilidad en el box de mezclas y así cumpliendo el </a:t>
            </a:r>
            <a:r>
              <a:rPr lang="es-ES" sz="1400" u="sng" dirty="0">
                <a:solidFill>
                  <a:srgbClr val="0000FF"/>
                </a:solidFill>
                <a:effectLst/>
                <a:latin typeface="Comic Sans MS" panose="030F0702030302020204" pitchFamily="66" charset="0"/>
                <a:ea typeface="Calibri" panose="020F0502020204030204" pitchFamily="34" charset="0"/>
                <a:cs typeface="Times New Roman" panose="02020603050405020304" pitchFamily="18" charset="0"/>
                <a:hlinkClick r:id="rId4" action="ppaction://hlinkfile"/>
              </a:rPr>
              <a:t>RAN3</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a:t>
            </a:r>
          </a:p>
        </p:txBody>
      </p:sp>
      <p:sp>
        <p:nvSpPr>
          <p:cNvPr id="2" name="CuadroTexto 1">
            <a:extLst>
              <a:ext uri="{FF2B5EF4-FFF2-40B4-BE49-F238E27FC236}">
                <a16:creationId xmlns:a16="http://schemas.microsoft.com/office/drawing/2014/main" id="{B7E7DCDA-AC67-41D0-96E4-91F85FA826D3}"/>
              </a:ext>
            </a:extLst>
          </p:cNvPr>
          <p:cNvSpPr txBox="1"/>
          <p:nvPr/>
        </p:nvSpPr>
        <p:spPr>
          <a:xfrm>
            <a:off x="1742687" y="704850"/>
            <a:ext cx="4038285" cy="461665"/>
          </a:xfrm>
          <a:prstGeom prst="rect">
            <a:avLst/>
          </a:prstGeom>
          <a:noFill/>
        </p:spPr>
        <p:txBody>
          <a:bodyPr wrap="none" rtlCol="0">
            <a:spAutoFit/>
          </a:bodyPr>
          <a:lstStyle/>
          <a:p>
            <a:r>
              <a:rPr lang="es-ES" sz="2400" b="1"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Requisitos NO funcionales</a:t>
            </a:r>
            <a:endParaRPr lang="es-ES" sz="2000" dirty="0">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209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64F1483-2145-4925-B9E8-4694FCE6F8ED}"/>
              </a:ext>
            </a:extLst>
          </p:cNvPr>
          <p:cNvSpPr txBox="1"/>
          <p:nvPr/>
        </p:nvSpPr>
        <p:spPr>
          <a:xfrm>
            <a:off x="1777190" y="62754"/>
            <a:ext cx="3288080" cy="369332"/>
          </a:xfrm>
          <a:prstGeom prst="rect">
            <a:avLst/>
          </a:prstGeom>
          <a:noFill/>
        </p:spPr>
        <p:txBody>
          <a:bodyPr wrap="none" rtlCol="0">
            <a:spAutoFit/>
          </a:bodyPr>
          <a:lstStyle/>
          <a:p>
            <a:r>
              <a:rPr lang="es-ES"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Modelo conceptual de datos</a:t>
            </a:r>
            <a:endParaRPr lang="es-ES" dirty="0">
              <a:latin typeface="Comic Sans MS" panose="030F0702030302020204" pitchFamily="66"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2AF26672-420E-485B-86B9-944800D16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096" y="239294"/>
            <a:ext cx="4605747" cy="6618706"/>
          </a:xfrm>
          <a:prstGeom prst="rect">
            <a:avLst/>
          </a:prstGeom>
        </p:spPr>
      </p:pic>
      <p:pic>
        <p:nvPicPr>
          <p:cNvPr id="13" name="Imagen 12">
            <a:extLst>
              <a:ext uri="{FF2B5EF4-FFF2-40B4-BE49-F238E27FC236}">
                <a16:creationId xmlns:a16="http://schemas.microsoft.com/office/drawing/2014/main" id="{A6BF5198-2B00-4062-B2CA-3371D8612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602" y="432086"/>
            <a:ext cx="3903933" cy="2799886"/>
          </a:xfrm>
          <a:prstGeom prst="rect">
            <a:avLst/>
          </a:prstGeom>
        </p:spPr>
      </p:pic>
      <p:pic>
        <p:nvPicPr>
          <p:cNvPr id="16" name="Imagen 15">
            <a:extLst>
              <a:ext uri="{FF2B5EF4-FFF2-40B4-BE49-F238E27FC236}">
                <a16:creationId xmlns:a16="http://schemas.microsoft.com/office/drawing/2014/main" id="{D25C2092-03CF-4261-8590-954D91308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0602" y="3323811"/>
            <a:ext cx="4343400" cy="3463811"/>
          </a:xfrm>
          <a:prstGeom prst="rect">
            <a:avLst/>
          </a:prstGeom>
        </p:spPr>
      </p:pic>
      <p:sp>
        <p:nvSpPr>
          <p:cNvPr id="17" name="CuadroTexto 16">
            <a:extLst>
              <a:ext uri="{FF2B5EF4-FFF2-40B4-BE49-F238E27FC236}">
                <a16:creationId xmlns:a16="http://schemas.microsoft.com/office/drawing/2014/main" id="{E61EAB1C-DC4D-4F9C-8402-E861E632E2F9}"/>
              </a:ext>
            </a:extLst>
          </p:cNvPr>
          <p:cNvSpPr txBox="1"/>
          <p:nvPr/>
        </p:nvSpPr>
        <p:spPr>
          <a:xfrm>
            <a:off x="8092208" y="62754"/>
            <a:ext cx="2993127" cy="369332"/>
          </a:xfrm>
          <a:prstGeom prst="rect">
            <a:avLst/>
          </a:prstGeom>
          <a:noFill/>
        </p:spPr>
        <p:txBody>
          <a:bodyPr wrap="none" rtlCol="0">
            <a:spAutoFit/>
          </a:bodyPr>
          <a:lstStyle/>
          <a:p>
            <a:r>
              <a:rPr lang="es-ES" sz="1800" b="1" dirty="0">
                <a:solidFill>
                  <a:srgbClr val="2F5496"/>
                </a:solidFill>
                <a:effectLst/>
                <a:latin typeface="Comic Sans MS" panose="030F0702030302020204" pitchFamily="66" charset="0"/>
                <a:ea typeface="Calibri" panose="020F0502020204030204" pitchFamily="34" charset="0"/>
                <a:cs typeface="Times New Roman" panose="02020603050405020304" pitchFamily="18" charset="0"/>
              </a:rPr>
              <a:t>Diagramas de interacción</a:t>
            </a:r>
            <a:endParaRPr lang="es-ES" sz="1800" dirty="0">
              <a:effectLst/>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959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48C9B90-F6B5-4EAE-9A56-E2C3275A2389}"/>
              </a:ext>
            </a:extLst>
          </p:cNvPr>
          <p:cNvSpPr txBox="1"/>
          <p:nvPr/>
        </p:nvSpPr>
        <p:spPr>
          <a:xfrm>
            <a:off x="7038016" y="206257"/>
            <a:ext cx="3733714" cy="369332"/>
          </a:xfrm>
          <a:prstGeom prst="rect">
            <a:avLst/>
          </a:prstGeom>
          <a:noFill/>
        </p:spPr>
        <p:txBody>
          <a:bodyPr wrap="none" rtlCol="0">
            <a:spAutoFit/>
          </a:bodyPr>
          <a:lstStyle/>
          <a:p>
            <a:r>
              <a:rPr lang="es-ES" sz="1800" b="1" dirty="0">
                <a:solidFill>
                  <a:srgbClr val="2F5496"/>
                </a:solidFill>
                <a:effectLst/>
                <a:latin typeface="Comic Sans MS" panose="030F0702030302020204" pitchFamily="66" charset="0"/>
                <a:ea typeface="Calibri" panose="020F0502020204030204" pitchFamily="34" charset="0"/>
                <a:cs typeface="Times New Roman" panose="02020603050405020304" pitchFamily="18" charset="0"/>
              </a:rPr>
              <a:t>Diseño lógico de la arquitectura</a:t>
            </a:r>
            <a:endParaRPr lang="es-ES" sz="1800" dirty="0">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8DB0DA17-E780-418C-8D68-210481230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148" y="841555"/>
            <a:ext cx="5524500" cy="5438775"/>
          </a:xfrm>
          <a:prstGeom prst="rect">
            <a:avLst/>
          </a:prstGeom>
        </p:spPr>
      </p:pic>
      <p:cxnSp>
        <p:nvCxnSpPr>
          <p:cNvPr id="5" name="Conector recto de flecha 4">
            <a:extLst>
              <a:ext uri="{FF2B5EF4-FFF2-40B4-BE49-F238E27FC236}">
                <a16:creationId xmlns:a16="http://schemas.microsoft.com/office/drawing/2014/main" id="{DA9FB407-442F-49AC-B019-6F5CBD592F69}"/>
              </a:ext>
            </a:extLst>
          </p:cNvPr>
          <p:cNvCxnSpPr/>
          <p:nvPr/>
        </p:nvCxnSpPr>
        <p:spPr>
          <a:xfrm flipV="1">
            <a:off x="7737828" y="1725475"/>
            <a:ext cx="0" cy="7772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Conector recto de flecha 5">
            <a:extLst>
              <a:ext uri="{FF2B5EF4-FFF2-40B4-BE49-F238E27FC236}">
                <a16:creationId xmlns:a16="http://schemas.microsoft.com/office/drawing/2014/main" id="{149E9E23-EB82-491D-81C1-41FF37E3553F}"/>
              </a:ext>
            </a:extLst>
          </p:cNvPr>
          <p:cNvCxnSpPr/>
          <p:nvPr/>
        </p:nvCxnSpPr>
        <p:spPr>
          <a:xfrm flipV="1">
            <a:off x="7867368" y="3904795"/>
            <a:ext cx="0" cy="5791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 name="Conector recto de flecha 6">
            <a:extLst>
              <a:ext uri="{FF2B5EF4-FFF2-40B4-BE49-F238E27FC236}">
                <a16:creationId xmlns:a16="http://schemas.microsoft.com/office/drawing/2014/main" id="{8E8BDB12-7D6D-4D4A-8952-81FA71E8204A}"/>
              </a:ext>
            </a:extLst>
          </p:cNvPr>
          <p:cNvCxnSpPr/>
          <p:nvPr/>
        </p:nvCxnSpPr>
        <p:spPr>
          <a:xfrm flipH="1">
            <a:off x="8393148" y="5009695"/>
            <a:ext cx="97536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 name="CuadroTexto 9">
            <a:extLst>
              <a:ext uri="{FF2B5EF4-FFF2-40B4-BE49-F238E27FC236}">
                <a16:creationId xmlns:a16="http://schemas.microsoft.com/office/drawing/2014/main" id="{968D31E2-F3F9-4E4D-A6C7-F61B0C65D220}"/>
              </a:ext>
            </a:extLst>
          </p:cNvPr>
          <p:cNvSpPr txBox="1"/>
          <p:nvPr/>
        </p:nvSpPr>
        <p:spPr>
          <a:xfrm>
            <a:off x="2530828" y="206257"/>
            <a:ext cx="1620957" cy="369332"/>
          </a:xfrm>
          <a:prstGeom prst="rect">
            <a:avLst/>
          </a:prstGeom>
          <a:noFill/>
        </p:spPr>
        <p:txBody>
          <a:bodyPr wrap="none" rtlCol="0">
            <a:spAutoFit/>
          </a:bodyPr>
          <a:lstStyle/>
          <a:p>
            <a:r>
              <a:rPr lang="es-ES" sz="1800" b="1" dirty="0">
                <a:solidFill>
                  <a:srgbClr val="2F5496"/>
                </a:solidFill>
                <a:effectLst/>
                <a:latin typeface="Comic Sans MS" panose="030F0702030302020204" pitchFamily="66" charset="0"/>
                <a:ea typeface="Calibri" panose="020F0502020204030204" pitchFamily="34" charset="0"/>
                <a:cs typeface="Times New Roman" panose="02020603050405020304" pitchFamily="18" charset="0"/>
              </a:rPr>
              <a:t>Diseño físico</a:t>
            </a:r>
            <a:endParaRPr lang="es-ES" sz="1800" dirty="0">
              <a:effectLst/>
              <a:latin typeface="Comic Sans MS" panose="030F0702030302020204" pitchFamily="66" charset="0"/>
              <a:ea typeface="Calibri" panose="020F0502020204030204" pitchFamily="34" charset="0"/>
              <a:cs typeface="Times New Roman" panose="02020603050405020304" pitchFamily="18" charset="0"/>
            </a:endParaRPr>
          </a:p>
        </p:txBody>
      </p:sp>
      <p:grpSp>
        <p:nvGrpSpPr>
          <p:cNvPr id="12" name="Grupo 11">
            <a:extLst>
              <a:ext uri="{FF2B5EF4-FFF2-40B4-BE49-F238E27FC236}">
                <a16:creationId xmlns:a16="http://schemas.microsoft.com/office/drawing/2014/main" id="{F1095F6D-E20F-471A-8605-5F5A892B87B3}"/>
              </a:ext>
            </a:extLst>
          </p:cNvPr>
          <p:cNvGrpSpPr/>
          <p:nvPr/>
        </p:nvGrpSpPr>
        <p:grpSpPr>
          <a:xfrm>
            <a:off x="660807" y="1394566"/>
            <a:ext cx="5815965" cy="2903220"/>
            <a:chOff x="0" y="0"/>
            <a:chExt cx="5815965" cy="2903220"/>
          </a:xfrm>
        </p:grpSpPr>
        <p:grpSp>
          <p:nvGrpSpPr>
            <p:cNvPr id="14" name="Grupo 13">
              <a:extLst>
                <a:ext uri="{FF2B5EF4-FFF2-40B4-BE49-F238E27FC236}">
                  <a16:creationId xmlns:a16="http://schemas.microsoft.com/office/drawing/2014/main" id="{56532684-0180-4ACF-9EC8-D42972514B68}"/>
                </a:ext>
              </a:extLst>
            </p:cNvPr>
            <p:cNvGrpSpPr/>
            <p:nvPr/>
          </p:nvGrpSpPr>
          <p:grpSpPr>
            <a:xfrm>
              <a:off x="0" y="0"/>
              <a:ext cx="5815965" cy="2903220"/>
              <a:chOff x="0" y="0"/>
              <a:chExt cx="5815965" cy="2903220"/>
            </a:xfrm>
          </p:grpSpPr>
          <p:grpSp>
            <p:nvGrpSpPr>
              <p:cNvPr id="16" name="Grupo 15">
                <a:extLst>
                  <a:ext uri="{FF2B5EF4-FFF2-40B4-BE49-F238E27FC236}">
                    <a16:creationId xmlns:a16="http://schemas.microsoft.com/office/drawing/2014/main" id="{DBBCAB00-7452-4D6A-BD2B-3845318993C7}"/>
                  </a:ext>
                </a:extLst>
              </p:cNvPr>
              <p:cNvGrpSpPr/>
              <p:nvPr/>
            </p:nvGrpSpPr>
            <p:grpSpPr>
              <a:xfrm>
                <a:off x="0" y="0"/>
                <a:ext cx="5815965" cy="2903220"/>
                <a:chOff x="0" y="0"/>
                <a:chExt cx="5815965" cy="2903220"/>
              </a:xfrm>
            </p:grpSpPr>
            <p:grpSp>
              <p:nvGrpSpPr>
                <p:cNvPr id="18" name="Grupo 17">
                  <a:extLst>
                    <a:ext uri="{FF2B5EF4-FFF2-40B4-BE49-F238E27FC236}">
                      <a16:creationId xmlns:a16="http://schemas.microsoft.com/office/drawing/2014/main" id="{8C554384-C1AD-4477-BA8A-DE179509398A}"/>
                    </a:ext>
                  </a:extLst>
                </p:cNvPr>
                <p:cNvGrpSpPr/>
                <p:nvPr/>
              </p:nvGrpSpPr>
              <p:grpSpPr>
                <a:xfrm>
                  <a:off x="0" y="0"/>
                  <a:ext cx="5815965" cy="2903220"/>
                  <a:chOff x="0" y="0"/>
                  <a:chExt cx="5815965" cy="2903220"/>
                </a:xfrm>
              </p:grpSpPr>
              <p:grpSp>
                <p:nvGrpSpPr>
                  <p:cNvPr id="20" name="Grupo 19">
                    <a:extLst>
                      <a:ext uri="{FF2B5EF4-FFF2-40B4-BE49-F238E27FC236}">
                        <a16:creationId xmlns:a16="http://schemas.microsoft.com/office/drawing/2014/main" id="{0E882D4C-BFA2-4E30-BB4E-782F9F1FFCF3}"/>
                      </a:ext>
                    </a:extLst>
                  </p:cNvPr>
                  <p:cNvGrpSpPr/>
                  <p:nvPr/>
                </p:nvGrpSpPr>
                <p:grpSpPr>
                  <a:xfrm>
                    <a:off x="0" y="0"/>
                    <a:ext cx="5815965" cy="2903220"/>
                    <a:chOff x="0" y="0"/>
                    <a:chExt cx="5815965" cy="2903220"/>
                  </a:xfrm>
                </p:grpSpPr>
                <p:grpSp>
                  <p:nvGrpSpPr>
                    <p:cNvPr id="22" name="Grupo 21">
                      <a:extLst>
                        <a:ext uri="{FF2B5EF4-FFF2-40B4-BE49-F238E27FC236}">
                          <a16:creationId xmlns:a16="http://schemas.microsoft.com/office/drawing/2014/main" id="{C3A7C483-AFD7-494A-BE4A-65E910775963}"/>
                        </a:ext>
                      </a:extLst>
                    </p:cNvPr>
                    <p:cNvGrpSpPr/>
                    <p:nvPr/>
                  </p:nvGrpSpPr>
                  <p:grpSpPr>
                    <a:xfrm>
                      <a:off x="4088130" y="426720"/>
                      <a:ext cx="1727835" cy="1150620"/>
                      <a:chOff x="0" y="0"/>
                      <a:chExt cx="1727835" cy="1150620"/>
                    </a:xfrm>
                  </p:grpSpPr>
                  <p:pic>
                    <p:nvPicPr>
                      <p:cNvPr id="40" name="Imagen 39">
                        <a:extLst>
                          <a:ext uri="{FF2B5EF4-FFF2-40B4-BE49-F238E27FC236}">
                            <a16:creationId xmlns:a16="http://schemas.microsoft.com/office/drawing/2014/main" id="{A939C84A-1A8C-4901-9E04-CE9812C6F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835" cy="1150620"/>
                      </a:xfrm>
                      <a:prstGeom prst="rect">
                        <a:avLst/>
                      </a:prstGeom>
                      <a:ln>
                        <a:noFill/>
                      </a:ln>
                      <a:effectLst>
                        <a:softEdge rad="112500"/>
                      </a:effectLst>
                    </p:spPr>
                  </p:pic>
                  <p:sp>
                    <p:nvSpPr>
                      <p:cNvPr id="41" name="Cuadro de texto 2">
                        <a:extLst>
                          <a:ext uri="{FF2B5EF4-FFF2-40B4-BE49-F238E27FC236}">
                            <a16:creationId xmlns:a16="http://schemas.microsoft.com/office/drawing/2014/main" id="{02B6ECBE-2ADB-4298-AE49-B433D7F8225F}"/>
                          </a:ext>
                        </a:extLst>
                      </p:cNvPr>
                      <p:cNvSpPr txBox="1">
                        <a:spLocks noChangeArrowheads="1"/>
                      </p:cNvSpPr>
                      <p:nvPr/>
                    </p:nvSpPr>
                    <p:spPr bwMode="auto">
                      <a:xfrm>
                        <a:off x="556260" y="670560"/>
                        <a:ext cx="883920" cy="44196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Easy box</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upo 22">
                      <a:extLst>
                        <a:ext uri="{FF2B5EF4-FFF2-40B4-BE49-F238E27FC236}">
                          <a16:creationId xmlns:a16="http://schemas.microsoft.com/office/drawing/2014/main" id="{F277391B-4BFF-4740-9EBB-9ED744ED2652}"/>
                        </a:ext>
                      </a:extLst>
                    </p:cNvPr>
                    <p:cNvGrpSpPr/>
                    <p:nvPr/>
                  </p:nvGrpSpPr>
                  <p:grpSpPr>
                    <a:xfrm>
                      <a:off x="1805940" y="1539240"/>
                      <a:ext cx="1664970" cy="1363980"/>
                      <a:chOff x="0" y="0"/>
                      <a:chExt cx="1664970" cy="1363980"/>
                    </a:xfrm>
                  </p:grpSpPr>
                  <p:pic>
                    <p:nvPicPr>
                      <p:cNvPr id="37" name="Imagen 36">
                        <a:extLst>
                          <a:ext uri="{FF2B5EF4-FFF2-40B4-BE49-F238E27FC236}">
                            <a16:creationId xmlns:a16="http://schemas.microsoft.com/office/drawing/2014/main" id="{EB754F55-78D2-460B-9060-60A26D28F5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220" y="0"/>
                        <a:ext cx="1104265" cy="348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8" name="Imagen 37">
                        <a:extLst>
                          <a:ext uri="{FF2B5EF4-FFF2-40B4-BE49-F238E27FC236}">
                            <a16:creationId xmlns:a16="http://schemas.microsoft.com/office/drawing/2014/main" id="{310A8AD2-D628-45F4-AEA7-7A0C8BD7BC6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0" y="396240"/>
                        <a:ext cx="1661160" cy="911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9" name="Cuadro de texto 2">
                        <a:extLst>
                          <a:ext uri="{FF2B5EF4-FFF2-40B4-BE49-F238E27FC236}">
                            <a16:creationId xmlns:a16="http://schemas.microsoft.com/office/drawing/2014/main" id="{A9C2B895-5A60-4E6B-A1CB-9F5F0B634C4C}"/>
                          </a:ext>
                        </a:extLst>
                      </p:cNvPr>
                      <p:cNvSpPr txBox="1">
                        <a:spLocks noChangeArrowheads="1"/>
                      </p:cNvSpPr>
                      <p:nvPr/>
                    </p:nvSpPr>
                    <p:spPr bwMode="auto">
                      <a:xfrm>
                        <a:off x="0" y="1089660"/>
                        <a:ext cx="1021080" cy="27432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b="1" dirty="0">
                            <a:effectLst/>
                            <a:latin typeface="Calibri" panose="020F0502020204030204" pitchFamily="34" charset="0"/>
                            <a:ea typeface="Calibri" panose="020F0502020204030204" pitchFamily="34" charset="0"/>
                            <a:cs typeface="Times New Roman" panose="02020603050405020304" pitchFamily="18" charset="0"/>
                          </a:rPr>
                          <a:t>Base de datos</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4" name="Grupo 23">
                      <a:extLst>
                        <a:ext uri="{FF2B5EF4-FFF2-40B4-BE49-F238E27FC236}">
                          <a16:creationId xmlns:a16="http://schemas.microsoft.com/office/drawing/2014/main" id="{601A234B-8F1D-43CB-B769-2C324CB381D5}"/>
                        </a:ext>
                      </a:extLst>
                    </p:cNvPr>
                    <p:cNvGrpSpPr/>
                    <p:nvPr/>
                  </p:nvGrpSpPr>
                  <p:grpSpPr>
                    <a:xfrm>
                      <a:off x="0" y="129540"/>
                      <a:ext cx="1151255" cy="662940"/>
                      <a:chOff x="0" y="0"/>
                      <a:chExt cx="1151255" cy="662940"/>
                    </a:xfrm>
                  </p:grpSpPr>
                  <p:pic>
                    <p:nvPicPr>
                      <p:cNvPr id="35" name="Imagen 34">
                        <a:extLst>
                          <a:ext uri="{FF2B5EF4-FFF2-40B4-BE49-F238E27FC236}">
                            <a16:creationId xmlns:a16="http://schemas.microsoft.com/office/drawing/2014/main" id="{6DC28719-7982-4D03-A776-4371C982377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51255" cy="662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6" name="Cuadro de texto 2">
                        <a:extLst>
                          <a:ext uri="{FF2B5EF4-FFF2-40B4-BE49-F238E27FC236}">
                            <a16:creationId xmlns:a16="http://schemas.microsoft.com/office/drawing/2014/main" id="{14B7CE5C-907B-46F4-BB4F-066A3FEDCA53}"/>
                          </a:ext>
                        </a:extLst>
                      </p:cNvPr>
                      <p:cNvSpPr txBox="1">
                        <a:spLocks noChangeArrowheads="1"/>
                      </p:cNvSpPr>
                      <p:nvPr/>
                    </p:nvSpPr>
                    <p:spPr bwMode="auto">
                      <a:xfrm>
                        <a:off x="49530" y="251460"/>
                        <a:ext cx="830580" cy="29718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Internet</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5" name="Grupo 24">
                      <a:extLst>
                        <a:ext uri="{FF2B5EF4-FFF2-40B4-BE49-F238E27FC236}">
                          <a16:creationId xmlns:a16="http://schemas.microsoft.com/office/drawing/2014/main" id="{68BF2B5D-403E-43F9-A55C-A7949E1FEBE1}"/>
                        </a:ext>
                      </a:extLst>
                    </p:cNvPr>
                    <p:cNvGrpSpPr/>
                    <p:nvPr/>
                  </p:nvGrpSpPr>
                  <p:grpSpPr>
                    <a:xfrm>
                      <a:off x="1847850" y="0"/>
                      <a:ext cx="1714500" cy="1202690"/>
                      <a:chOff x="0" y="0"/>
                      <a:chExt cx="1714500" cy="1202690"/>
                    </a:xfrm>
                  </p:grpSpPr>
                  <p:pic>
                    <p:nvPicPr>
                      <p:cNvPr id="33" name="Imagen 32">
                        <a:extLst>
                          <a:ext uri="{FF2B5EF4-FFF2-40B4-BE49-F238E27FC236}">
                            <a16:creationId xmlns:a16="http://schemas.microsoft.com/office/drawing/2014/main" id="{E5948DF9-4207-4C73-A197-B3EF567B0F1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714500" cy="1202690"/>
                      </a:xfrm>
                      <a:prstGeom prst="rect">
                        <a:avLst/>
                      </a:prstGeom>
                      <a:ln>
                        <a:noFill/>
                      </a:ln>
                      <a:effectLst>
                        <a:softEdge rad="112500"/>
                      </a:effectLst>
                    </p:spPr>
                  </p:pic>
                  <p:sp>
                    <p:nvSpPr>
                      <p:cNvPr id="34" name="Cuadro de texto 2">
                        <a:extLst>
                          <a:ext uri="{FF2B5EF4-FFF2-40B4-BE49-F238E27FC236}">
                            <a16:creationId xmlns:a16="http://schemas.microsoft.com/office/drawing/2014/main" id="{E325A863-B46D-4D79-A0CE-815677731B11}"/>
                          </a:ext>
                        </a:extLst>
                      </p:cNvPr>
                      <p:cNvSpPr txBox="1">
                        <a:spLocks noChangeArrowheads="1"/>
                      </p:cNvSpPr>
                      <p:nvPr/>
                    </p:nvSpPr>
                    <p:spPr bwMode="auto">
                      <a:xfrm>
                        <a:off x="129540" y="624840"/>
                        <a:ext cx="1341120" cy="44958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Nave Industrial</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26" name="Conector recto de flecha 25">
                      <a:extLst>
                        <a:ext uri="{FF2B5EF4-FFF2-40B4-BE49-F238E27FC236}">
                          <a16:creationId xmlns:a16="http://schemas.microsoft.com/office/drawing/2014/main" id="{6347F156-F2DD-495A-9705-673A5A5813CF}"/>
                        </a:ext>
                      </a:extLst>
                    </p:cNvPr>
                    <p:cNvCxnSpPr/>
                    <p:nvPr/>
                  </p:nvCxnSpPr>
                  <p:spPr>
                    <a:xfrm>
                      <a:off x="1215390" y="464820"/>
                      <a:ext cx="64325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27" name="Grupo 26">
                      <a:extLst>
                        <a:ext uri="{FF2B5EF4-FFF2-40B4-BE49-F238E27FC236}">
                          <a16:creationId xmlns:a16="http://schemas.microsoft.com/office/drawing/2014/main" id="{7E4BA8B3-A45D-49A0-A193-6162A15BD6B4}"/>
                        </a:ext>
                      </a:extLst>
                    </p:cNvPr>
                    <p:cNvGrpSpPr/>
                    <p:nvPr/>
                  </p:nvGrpSpPr>
                  <p:grpSpPr>
                    <a:xfrm>
                      <a:off x="3810" y="1478280"/>
                      <a:ext cx="1264920" cy="1284605"/>
                      <a:chOff x="0" y="0"/>
                      <a:chExt cx="1264920" cy="1284605"/>
                    </a:xfrm>
                  </p:grpSpPr>
                  <p:pic>
                    <p:nvPicPr>
                      <p:cNvPr id="31" name="Imagen 30">
                        <a:extLst>
                          <a:ext uri="{FF2B5EF4-FFF2-40B4-BE49-F238E27FC236}">
                            <a16:creationId xmlns:a16="http://schemas.microsoft.com/office/drawing/2014/main" id="{A3DCF565-1E3F-419A-9799-E89AACACED5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264920" cy="1097280"/>
                      </a:xfrm>
                      <a:prstGeom prst="rect">
                        <a:avLst/>
                      </a:prstGeom>
                      <a:noFill/>
                      <a:ln>
                        <a:noFill/>
                      </a:ln>
                    </p:spPr>
                  </p:pic>
                  <p:sp>
                    <p:nvSpPr>
                      <p:cNvPr id="32" name="Cuadro de texto 2">
                        <a:extLst>
                          <a:ext uri="{FF2B5EF4-FFF2-40B4-BE49-F238E27FC236}">
                            <a16:creationId xmlns:a16="http://schemas.microsoft.com/office/drawing/2014/main" id="{30B3DACB-E284-4C8D-B604-7A627BBC8D3C}"/>
                          </a:ext>
                        </a:extLst>
                      </p:cNvPr>
                      <p:cNvSpPr txBox="1">
                        <a:spLocks noChangeArrowheads="1"/>
                      </p:cNvSpPr>
                      <p:nvPr/>
                    </p:nvSpPr>
                    <p:spPr bwMode="auto">
                      <a:xfrm>
                        <a:off x="129540" y="1036320"/>
                        <a:ext cx="1036320" cy="24828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100">
                            <a:effectLst/>
                            <a:latin typeface="Calibri" panose="020F0502020204030204" pitchFamily="34" charset="0"/>
                            <a:ea typeface="Calibri" panose="020F0502020204030204" pitchFamily="34" charset="0"/>
                            <a:cs typeface="Times New Roman" panose="02020603050405020304" pitchFamily="18" charset="0"/>
                          </a:rPr>
                          <a:t>Administrador</a:t>
                        </a:r>
                      </a:p>
                    </p:txBody>
                  </p:sp>
                </p:grpSp>
                <p:cxnSp>
                  <p:nvCxnSpPr>
                    <p:cNvPr id="28" name="Conector recto de flecha 27">
                      <a:extLst>
                        <a:ext uri="{FF2B5EF4-FFF2-40B4-BE49-F238E27FC236}">
                          <a16:creationId xmlns:a16="http://schemas.microsoft.com/office/drawing/2014/main" id="{0E3EED94-B4CC-4AF8-82D6-B4300700290F}"/>
                        </a:ext>
                      </a:extLst>
                    </p:cNvPr>
                    <p:cNvCxnSpPr/>
                    <p:nvPr/>
                  </p:nvCxnSpPr>
                  <p:spPr>
                    <a:xfrm>
                      <a:off x="3562350" y="624840"/>
                      <a:ext cx="525780" cy="373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ector recto de flecha 28">
                      <a:extLst>
                        <a:ext uri="{FF2B5EF4-FFF2-40B4-BE49-F238E27FC236}">
                          <a16:creationId xmlns:a16="http://schemas.microsoft.com/office/drawing/2014/main" id="{E17E76A1-AB62-4AD6-B181-DB455972D04D}"/>
                        </a:ext>
                      </a:extLst>
                    </p:cNvPr>
                    <p:cNvCxnSpPr/>
                    <p:nvPr/>
                  </p:nvCxnSpPr>
                  <p:spPr>
                    <a:xfrm>
                      <a:off x="1169670" y="2202180"/>
                      <a:ext cx="6362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8F4C65A5-F125-461C-83C8-85EE36B83A73}"/>
                        </a:ext>
                      </a:extLst>
                    </p:cNvPr>
                    <p:cNvCxnSpPr/>
                    <p:nvPr/>
                  </p:nvCxnSpPr>
                  <p:spPr>
                    <a:xfrm flipV="1">
                      <a:off x="4933950" y="1539240"/>
                      <a:ext cx="0" cy="723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1" name="Conector recto de flecha 20">
                    <a:extLst>
                      <a:ext uri="{FF2B5EF4-FFF2-40B4-BE49-F238E27FC236}">
                        <a16:creationId xmlns:a16="http://schemas.microsoft.com/office/drawing/2014/main" id="{9CAD080A-6C83-4537-A51E-732214864AA6}"/>
                      </a:ext>
                    </a:extLst>
                  </p:cNvPr>
                  <p:cNvCxnSpPr/>
                  <p:nvPr/>
                </p:nvCxnSpPr>
                <p:spPr>
                  <a:xfrm>
                    <a:off x="2625090" y="1097280"/>
                    <a:ext cx="0" cy="441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9" name="Conector recto 18">
                  <a:extLst>
                    <a:ext uri="{FF2B5EF4-FFF2-40B4-BE49-F238E27FC236}">
                      <a16:creationId xmlns:a16="http://schemas.microsoft.com/office/drawing/2014/main" id="{913A3649-56FD-4664-8032-9CA2BD78CAB8}"/>
                    </a:ext>
                  </a:extLst>
                </p:cNvPr>
                <p:cNvCxnSpPr/>
                <p:nvPr/>
              </p:nvCxnSpPr>
              <p:spPr>
                <a:xfrm flipH="1">
                  <a:off x="3470910" y="2263140"/>
                  <a:ext cx="1463040" cy="0"/>
                </a:xfrm>
                <a:prstGeom prst="line">
                  <a:avLst/>
                </a:prstGeom>
              </p:spPr>
              <p:style>
                <a:lnRef idx="1">
                  <a:schemeClr val="dk1"/>
                </a:lnRef>
                <a:fillRef idx="0">
                  <a:schemeClr val="dk1"/>
                </a:fillRef>
                <a:effectRef idx="0">
                  <a:schemeClr val="dk1"/>
                </a:effectRef>
                <a:fontRef idx="minor">
                  <a:schemeClr val="tx1"/>
                </a:fontRef>
              </p:style>
            </p:cxnSp>
          </p:grpSp>
          <p:sp>
            <p:nvSpPr>
              <p:cNvPr id="17" name="Cuadro de texto 2">
                <a:extLst>
                  <a:ext uri="{FF2B5EF4-FFF2-40B4-BE49-F238E27FC236}">
                    <a16:creationId xmlns:a16="http://schemas.microsoft.com/office/drawing/2014/main" id="{C91E4D7F-6398-48A7-8DC5-E7966E33F004}"/>
                  </a:ext>
                </a:extLst>
              </p:cNvPr>
              <p:cNvSpPr txBox="1">
                <a:spLocks noChangeArrowheads="1"/>
              </p:cNvSpPr>
              <p:nvPr/>
            </p:nvSpPr>
            <p:spPr bwMode="auto">
              <a:xfrm>
                <a:off x="4499610" y="411480"/>
                <a:ext cx="769620" cy="28956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s-ES" sz="12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Usuario</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15" name="Conector recto de flecha 14">
              <a:extLst>
                <a:ext uri="{FF2B5EF4-FFF2-40B4-BE49-F238E27FC236}">
                  <a16:creationId xmlns:a16="http://schemas.microsoft.com/office/drawing/2014/main" id="{C2177FC4-13F5-4112-95B6-4A3B84997666}"/>
                </a:ext>
              </a:extLst>
            </p:cNvPr>
            <p:cNvCxnSpPr/>
            <p:nvPr/>
          </p:nvCxnSpPr>
          <p:spPr>
            <a:xfrm flipH="1">
              <a:off x="1032510" y="998220"/>
              <a:ext cx="883920" cy="723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1040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63420B2-5D9D-4267-8732-A7C670AC2A27}"/>
              </a:ext>
            </a:extLst>
          </p:cNvPr>
          <p:cNvSpPr txBox="1"/>
          <p:nvPr/>
        </p:nvSpPr>
        <p:spPr>
          <a:xfrm>
            <a:off x="1712544" y="708212"/>
            <a:ext cx="4979248" cy="523220"/>
          </a:xfrm>
          <a:prstGeom prst="rect">
            <a:avLst/>
          </a:prstGeom>
          <a:noFill/>
        </p:spPr>
        <p:txBody>
          <a:bodyPr wrap="none" rtlCol="0">
            <a:spAutoFit/>
          </a:bodyPr>
          <a:lstStyle/>
          <a:p>
            <a:r>
              <a:rPr lang="es-ES" sz="2800" b="1" dirty="0">
                <a:solidFill>
                  <a:srgbClr val="2F5496"/>
                </a:solidFill>
                <a:effectLst/>
                <a:latin typeface="Comic Sans MS" panose="030F0702030302020204" pitchFamily="66" charset="0"/>
                <a:ea typeface="Calibri" panose="020F0502020204030204" pitchFamily="34" charset="0"/>
                <a:cs typeface="Times New Roman" panose="02020603050405020304" pitchFamily="18" charset="0"/>
              </a:rPr>
              <a:t>Implementación del sistema</a:t>
            </a:r>
            <a:endParaRPr lang="es-ES" sz="28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5E81183B-8284-459C-88E1-5DFC21666152}"/>
              </a:ext>
            </a:extLst>
          </p:cNvPr>
          <p:cNvSpPr txBox="1"/>
          <p:nvPr/>
        </p:nvSpPr>
        <p:spPr>
          <a:xfrm>
            <a:off x="2369824" y="1712258"/>
            <a:ext cx="4389564" cy="4524315"/>
          </a:xfrm>
          <a:prstGeom prst="rect">
            <a:avLst/>
          </a:prstGeom>
          <a:noFill/>
        </p:spPr>
        <p:txBody>
          <a:bodyPr wrap="square" rtlCol="0">
            <a:spAutoFit/>
          </a:bodyPr>
          <a:lstStyle/>
          <a:p>
            <a:pPr marL="342900" indent="-342900">
              <a:buFont typeface="+mj-lt"/>
              <a:buAutoNum type="alphaUcPeriod"/>
            </a:pPr>
            <a:r>
              <a:rPr lang="es-ES" b="1" dirty="0">
                <a:effectLst/>
                <a:latin typeface="Comic Sans MS" panose="030F0702030302020204" pitchFamily="66" charset="0"/>
                <a:ea typeface="Calibri" panose="020F0502020204030204" pitchFamily="34" charset="0"/>
                <a:cs typeface="Times New Roman" panose="02020603050405020304" pitchFamily="18" charset="0"/>
              </a:rPr>
              <a:t>Instalación ERP </a:t>
            </a:r>
            <a:r>
              <a:rPr lang="es-ES" b="1" dirty="0" err="1">
                <a:effectLst/>
                <a:latin typeface="Comic Sans MS" panose="030F0702030302020204" pitchFamily="66" charset="0"/>
                <a:ea typeface="Calibri" panose="020F0502020204030204" pitchFamily="34" charset="0"/>
                <a:cs typeface="Times New Roman" panose="02020603050405020304" pitchFamily="18" charset="0"/>
              </a:rPr>
              <a:t>Odoo</a:t>
            </a:r>
            <a:r>
              <a:rPr lang="es-ES" b="1" dirty="0">
                <a:effectLst/>
                <a:latin typeface="Comic Sans MS" panose="030F0702030302020204" pitchFamily="66" charset="0"/>
                <a:ea typeface="Calibri" panose="020F0502020204030204" pitchFamily="34" charset="0"/>
                <a:cs typeface="Times New Roman" panose="02020603050405020304" pitchFamily="18" charset="0"/>
              </a:rPr>
              <a:t>.</a:t>
            </a:r>
          </a:p>
          <a:p>
            <a:pPr marL="342900" indent="-342900">
              <a:buFont typeface="+mj-lt"/>
              <a:buAutoNum type="alphaUcPeriod"/>
            </a:pPr>
            <a:endParaRPr lang="es-ES" sz="1800"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indent="-342900">
              <a:buFont typeface="+mj-lt"/>
              <a:buAutoNum type="alphaUcPeriod"/>
            </a:pPr>
            <a:r>
              <a:rPr lang="es-ES" sz="1800" b="1" dirty="0">
                <a:effectLst/>
                <a:latin typeface="Comic Sans MS" panose="030F0702030302020204" pitchFamily="66" charset="0"/>
                <a:ea typeface="Calibri" panose="020F0502020204030204" pitchFamily="34" charset="0"/>
                <a:cs typeface="Times New Roman" panose="02020603050405020304" pitchFamily="18" charset="0"/>
              </a:rPr>
              <a:t>Creación de la estructura principal.</a:t>
            </a:r>
          </a:p>
          <a:p>
            <a:pPr marL="342900" indent="-342900">
              <a:buFont typeface="+mj-lt"/>
              <a:buAutoNum type="alphaUcPeriod"/>
            </a:pPr>
            <a:endParaRPr lang="es-ES" sz="1800"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indent="-342900">
              <a:buFont typeface="+mj-lt"/>
              <a:buAutoNum type="alphaUcPeriod"/>
            </a:pPr>
            <a:r>
              <a:rPr lang="es-ES" sz="1800" b="1" dirty="0">
                <a:effectLst/>
                <a:latin typeface="Comic Sans MS" panose="030F0702030302020204" pitchFamily="66" charset="0"/>
                <a:ea typeface="Calibri" panose="020F0502020204030204" pitchFamily="34" charset="0"/>
                <a:cs typeface="Times New Roman" panose="02020603050405020304" pitchFamily="18" charset="0"/>
              </a:rPr>
              <a:t>Archivos principales</a:t>
            </a:r>
          </a:p>
          <a:p>
            <a:pPr marL="342900" indent="-342900">
              <a:buFont typeface="+mj-lt"/>
              <a:buAutoNum type="alphaUcPeriod"/>
            </a:pPr>
            <a:endParaRPr lang="es-ES" sz="1800" dirty="0">
              <a:effectLst/>
              <a:latin typeface="Comic Sans MS" panose="030F0702030302020204" pitchFamily="66"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s-ES" dirty="0">
                <a:latin typeface="Comic Sans MS" panose="030F0702030302020204" pitchFamily="66" charset="0"/>
              </a:rPr>
              <a:t>	</a:t>
            </a:r>
            <a:r>
              <a:rPr lang="es-ES" dirty="0">
                <a:effectLst/>
                <a:latin typeface="Comic Sans MS" panose="030F0702030302020204" pitchFamily="66" charset="0"/>
                <a:ea typeface="Calibri" panose="020F0502020204030204" pitchFamily="34" charset="0"/>
                <a:cs typeface="Times New Roman" panose="02020603050405020304" pitchFamily="18" charset="0"/>
              </a:rPr>
              <a:t> </a:t>
            </a:r>
            <a:r>
              <a:rPr lang="es-ES" b="1" dirty="0">
                <a:effectLst/>
                <a:latin typeface="Comic Sans MS" panose="030F0702030302020204" pitchFamily="66" charset="0"/>
                <a:ea typeface="Calibri" panose="020F0502020204030204" pitchFamily="34" charset="0"/>
                <a:cs typeface="Times New Roman" panose="02020603050405020304" pitchFamily="18" charset="0"/>
              </a:rPr>
              <a:t>Models.py</a:t>
            </a:r>
            <a:r>
              <a:rPr lang="es-ES" dirty="0">
                <a:effectLst/>
                <a:latin typeface="Comic Sans MS" panose="030F0702030302020204" pitchFamily="66" charset="0"/>
                <a:ea typeface="Calibri" panose="020F0502020204030204" pitchFamily="34" charset="0"/>
                <a:cs typeface="Times New Roman" panose="02020603050405020304" pitchFamily="18" charset="0"/>
              </a:rPr>
              <a:t>:</a:t>
            </a:r>
          </a:p>
          <a:p>
            <a:pPr marL="742950" lvl="1" indent="-285750">
              <a:buFont typeface="Arial" panose="020B0604020202020204" pitchFamily="34" charset="0"/>
              <a:buChar char="•"/>
            </a:pPr>
            <a:endParaRPr lang="es-ES" dirty="0">
              <a:effectLst/>
              <a:latin typeface="Comic Sans MS" panose="030F0702030302020204" pitchFamily="66"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s-ES" dirty="0">
                <a:latin typeface="Comic Sans MS" panose="030F0702030302020204" pitchFamily="66" charset="0"/>
              </a:rPr>
              <a:t>	</a:t>
            </a:r>
            <a:r>
              <a:rPr lang="es-ES" b="1" dirty="0">
                <a:effectLst/>
                <a:latin typeface="Comic Sans MS" panose="030F0702030302020204" pitchFamily="66" charset="0"/>
                <a:ea typeface="Calibri" panose="020F0502020204030204" pitchFamily="34" charset="0"/>
                <a:cs typeface="Times New Roman" panose="02020603050405020304" pitchFamily="18" charset="0"/>
              </a:rPr>
              <a:t>Views.xml:</a:t>
            </a:r>
          </a:p>
          <a:p>
            <a:pPr marL="742950" lvl="1" indent="-285750">
              <a:buFont typeface="Arial" panose="020B0604020202020204" pitchFamily="34" charset="0"/>
              <a:buChar char="•"/>
            </a:pPr>
            <a:endParaRPr lang="es-ES" dirty="0">
              <a:effectLst/>
              <a:latin typeface="Comic Sans MS" panose="030F0702030302020204" pitchFamily="66"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s-ES" dirty="0">
                <a:latin typeface="Comic Sans MS" panose="030F0702030302020204" pitchFamily="66" charset="0"/>
              </a:rPr>
              <a:t>	</a:t>
            </a:r>
            <a:r>
              <a:rPr lang="es-ES" b="1" dirty="0">
                <a:effectLst/>
                <a:latin typeface="Comic Sans MS" panose="030F0702030302020204" pitchFamily="66" charset="0"/>
                <a:ea typeface="Calibri" panose="020F0502020204030204" pitchFamily="34" charset="0"/>
                <a:cs typeface="Times New Roman" panose="02020603050405020304" pitchFamily="18" charset="0"/>
              </a:rPr>
              <a:t>Controllers.py</a:t>
            </a:r>
          </a:p>
          <a:p>
            <a:endParaRPr lang="es-ES" sz="1800" dirty="0">
              <a:effectLst/>
              <a:latin typeface="Comic Sans MS" panose="030F0702030302020204" pitchFamily="66" charset="0"/>
              <a:ea typeface="Calibri" panose="020F0502020204030204" pitchFamily="34" charset="0"/>
              <a:cs typeface="Times New Roman" panose="02020603050405020304" pitchFamily="18" charset="0"/>
            </a:endParaRPr>
          </a:p>
          <a:p>
            <a:r>
              <a:rPr lang="es-ES" sz="1800" dirty="0">
                <a:effectLst/>
                <a:latin typeface="Comic Sans MS" panose="030F0702030302020204" pitchFamily="66" charset="0"/>
                <a:ea typeface="Calibri" panose="020F0502020204030204" pitchFamily="34" charset="0"/>
              </a:rPr>
              <a:t>__init__.py </a:t>
            </a:r>
          </a:p>
          <a:p>
            <a:endParaRPr lang="es-ES" sz="1800" dirty="0">
              <a:effectLst/>
              <a:latin typeface="Comic Sans MS" panose="030F0702030302020204" pitchFamily="66" charset="0"/>
              <a:ea typeface="Calibri" panose="020F0502020204030204" pitchFamily="34" charset="0"/>
            </a:endParaRPr>
          </a:p>
          <a:p>
            <a:r>
              <a:rPr lang="es-ES" sz="1800" dirty="0">
                <a:effectLst/>
                <a:latin typeface="Comic Sans MS" panose="030F0702030302020204" pitchFamily="66" charset="0"/>
                <a:ea typeface="Calibri" panose="020F0502020204030204" pitchFamily="34" charset="0"/>
              </a:rPr>
              <a:t>__manifest__.py </a:t>
            </a:r>
            <a:endParaRPr lang="es-ES" dirty="0">
              <a:latin typeface="Comic Sans MS" panose="030F0702030302020204" pitchFamily="66" charset="0"/>
            </a:endParaRPr>
          </a:p>
        </p:txBody>
      </p:sp>
      <p:pic>
        <p:nvPicPr>
          <p:cNvPr id="6" name="Imagen 5">
            <a:extLst>
              <a:ext uri="{FF2B5EF4-FFF2-40B4-BE49-F238E27FC236}">
                <a16:creationId xmlns:a16="http://schemas.microsoft.com/office/drawing/2014/main" id="{BDB4ABD0-29B8-4487-8C8D-8904C8E54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9800" y="580278"/>
            <a:ext cx="4044329" cy="6098902"/>
          </a:xfrm>
          <a:prstGeom prst="rect">
            <a:avLst/>
          </a:prstGeom>
        </p:spPr>
      </p:pic>
    </p:spTree>
    <p:extLst>
      <p:ext uri="{BB962C8B-B14F-4D97-AF65-F5344CB8AC3E}">
        <p14:creationId xmlns:p14="http://schemas.microsoft.com/office/powerpoint/2010/main" val="213070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C84981A-AFB2-4453-88CB-6E491E2E2234}"/>
              </a:ext>
            </a:extLst>
          </p:cNvPr>
          <p:cNvSpPr txBox="1"/>
          <p:nvPr/>
        </p:nvSpPr>
        <p:spPr>
          <a:xfrm>
            <a:off x="1751383" y="2450231"/>
            <a:ext cx="9888167" cy="1416093"/>
          </a:xfrm>
          <a:prstGeom prst="rect">
            <a:avLst/>
          </a:prstGeom>
          <a:noFill/>
        </p:spPr>
        <p:txBody>
          <a:bodyPr wrap="square">
            <a:spAutoFit/>
          </a:bodyPr>
          <a:lstStyle/>
          <a:p>
            <a:pPr>
              <a:lnSpc>
                <a:spcPts val="1425"/>
              </a:lnSpc>
              <a:spcAft>
                <a:spcPts val="800"/>
              </a:spcAft>
            </a:pPr>
            <a:r>
              <a:rPr lang="es-ES" sz="1400" dirty="0">
                <a:solidFill>
                  <a:srgbClr val="6A9955"/>
                </a:solidFill>
                <a:effectLst/>
                <a:latin typeface="Consolas" panose="020B0609020204030204" pitchFamily="49" charset="0"/>
                <a:ea typeface="Times New Roman" panose="02020603050405020304" pitchFamily="18" charset="0"/>
                <a:cs typeface="Times New Roman" panose="02020603050405020304" pitchFamily="18" charset="0"/>
              </a:rPr>
              <a:t>#función para actualizar la fecha y hora en la que se modifica la normativa (cualquier registro)</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40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s-ES" sz="1400" dirty="0" err="1">
                <a:solidFill>
                  <a:srgbClr val="7030A0"/>
                </a:solidFill>
                <a:effectLst/>
                <a:latin typeface="Consolas" panose="020B0609020204030204" pitchFamily="49" charset="0"/>
                <a:ea typeface="Times New Roman" panose="02020603050405020304" pitchFamily="18" charset="0"/>
                <a:cs typeface="Times New Roman" panose="02020603050405020304" pitchFamily="18" charset="0"/>
              </a:rPr>
              <a:t>def</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a:t>
            </a:r>
            <a:r>
              <a:rPr lang="es-ES" sz="1400" dirty="0" err="1">
                <a:solidFill>
                  <a:srgbClr val="00B050"/>
                </a:solidFill>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self</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values</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if</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fecha_hora_mezcla</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not</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in </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values</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values</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fecha_hora_mezcla</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 </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fields.Datetime.now</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return</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super(</a:t>
            </a:r>
            <a:r>
              <a:rPr lang="es-ES" sz="1400" b="1" u="sng" dirty="0" err="1">
                <a:effectLst/>
                <a:latin typeface="Consolas" panose="020B0609020204030204" pitchFamily="49" charset="0"/>
                <a:ea typeface="Times New Roman" panose="02020603050405020304" pitchFamily="18" charset="0"/>
                <a:cs typeface="Times New Roman" panose="02020603050405020304" pitchFamily="18" charset="0"/>
              </a:rPr>
              <a:t>BoxNormativa</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 </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self</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write</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a:t>
            </a:r>
            <a:r>
              <a:rPr lang="es-ES" sz="1400" dirty="0" err="1">
                <a:effectLst/>
                <a:latin typeface="Consolas" panose="020B0609020204030204" pitchFamily="49" charset="0"/>
                <a:ea typeface="Times New Roman" panose="02020603050405020304" pitchFamily="18" charset="0"/>
                <a:cs typeface="Times New Roman" panose="02020603050405020304" pitchFamily="18" charset="0"/>
              </a:rPr>
              <a:t>values</a:t>
            </a:r>
            <a:r>
              <a:rPr lang="es-ES" sz="14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65000B96-9439-4BAC-B516-4C2025E5ED2C}"/>
              </a:ext>
            </a:extLst>
          </p:cNvPr>
          <p:cNvSpPr txBox="1"/>
          <p:nvPr/>
        </p:nvSpPr>
        <p:spPr>
          <a:xfrm>
            <a:off x="1751383" y="179293"/>
            <a:ext cx="2300630" cy="584775"/>
          </a:xfrm>
          <a:prstGeom prst="rect">
            <a:avLst/>
          </a:prstGeom>
          <a:noFill/>
        </p:spPr>
        <p:txBody>
          <a:bodyPr wrap="square" rtlCol="0">
            <a:spAutoFit/>
          </a:bodyPr>
          <a:lstStyle/>
          <a:p>
            <a:r>
              <a:rPr lang="es-ES" sz="3200" b="1" dirty="0">
                <a:effectLst/>
                <a:latin typeface="Comic Sans MS" panose="030F0702030302020204" pitchFamily="66" charset="0"/>
                <a:ea typeface="Calibri" panose="020F0502020204030204" pitchFamily="34" charset="0"/>
                <a:cs typeface="Times New Roman" panose="02020603050405020304" pitchFamily="18" charset="0"/>
              </a:rPr>
              <a:t>Models.py</a:t>
            </a:r>
            <a:r>
              <a:rPr lang="es-ES" sz="3200" dirty="0">
                <a:effectLst/>
                <a:latin typeface="Comic Sans MS" panose="030F0702030302020204" pitchFamily="66" charset="0"/>
                <a:ea typeface="Calibri" panose="020F0502020204030204" pitchFamily="34" charset="0"/>
                <a:cs typeface="Times New Roman" panose="02020603050405020304" pitchFamily="18" charset="0"/>
              </a:rPr>
              <a:t>:</a:t>
            </a:r>
          </a:p>
        </p:txBody>
      </p:sp>
      <p:sp>
        <p:nvSpPr>
          <p:cNvPr id="5" name="CuadroTexto 4">
            <a:extLst>
              <a:ext uri="{FF2B5EF4-FFF2-40B4-BE49-F238E27FC236}">
                <a16:creationId xmlns:a16="http://schemas.microsoft.com/office/drawing/2014/main" id="{991715D1-FAA0-46F3-B34D-97B25E6AE146}"/>
              </a:ext>
            </a:extLst>
          </p:cNvPr>
          <p:cNvSpPr txBox="1"/>
          <p:nvPr/>
        </p:nvSpPr>
        <p:spPr>
          <a:xfrm>
            <a:off x="1751383" y="764068"/>
            <a:ext cx="7141699" cy="1600438"/>
          </a:xfrm>
          <a:prstGeom prst="rect">
            <a:avLst/>
          </a:prstGeom>
          <a:noFill/>
        </p:spPr>
        <p:txBody>
          <a:bodyPr wrap="none" rtlCol="0">
            <a:spAutoFit/>
          </a:bodyPr>
          <a:lstStyle/>
          <a:p>
            <a:r>
              <a:rPr lang="es-ES" sz="1400" b="1" dirty="0" err="1">
                <a:solidFill>
                  <a:srgbClr val="FF0000"/>
                </a:solidFill>
                <a:effectLst/>
                <a:latin typeface="Consolas" panose="020B0609020204030204" pitchFamily="49" charset="0"/>
              </a:rPr>
              <a:t>class</a:t>
            </a:r>
            <a:r>
              <a:rPr lang="es-ES" sz="1400" b="0" dirty="0">
                <a:effectLst/>
                <a:latin typeface="Consolas" panose="020B0609020204030204" pitchFamily="49" charset="0"/>
              </a:rPr>
              <a:t> </a:t>
            </a:r>
            <a:r>
              <a:rPr lang="es-ES" sz="1400" b="1" u="sng" dirty="0" err="1">
                <a:solidFill>
                  <a:srgbClr val="00B050"/>
                </a:solidFill>
                <a:latin typeface="Consolas" panose="020B0609020204030204" pitchFamily="49" charset="0"/>
              </a:rPr>
              <a:t>BoxNormativa</a:t>
            </a:r>
            <a:r>
              <a:rPr lang="es-ES" sz="1400" b="0" dirty="0">
                <a:effectLst/>
                <a:latin typeface="Consolas" panose="020B0609020204030204" pitchFamily="49" charset="0"/>
              </a:rPr>
              <a:t>(</a:t>
            </a:r>
            <a:r>
              <a:rPr lang="es-ES" sz="1400" b="0" dirty="0" err="1">
                <a:effectLst/>
                <a:latin typeface="Consolas" panose="020B0609020204030204" pitchFamily="49" charset="0"/>
              </a:rPr>
              <a:t>models.Model</a:t>
            </a:r>
            <a:r>
              <a:rPr lang="es-ES" sz="1400" b="0" dirty="0">
                <a:effectLst/>
                <a:latin typeface="Consolas" panose="020B0609020204030204" pitchFamily="49" charset="0"/>
              </a:rPr>
              <a:t>):</a:t>
            </a:r>
          </a:p>
          <a:p>
            <a:r>
              <a:rPr lang="es-ES" sz="1400" b="0" dirty="0">
                <a:effectLst/>
                <a:latin typeface="Consolas" panose="020B0609020204030204" pitchFamily="49" charset="0"/>
              </a:rPr>
              <a:t>    </a:t>
            </a:r>
            <a:r>
              <a:rPr lang="es-ES" sz="1400" b="0" dirty="0">
                <a:solidFill>
                  <a:srgbClr val="7030A0"/>
                </a:solidFill>
                <a:effectLst/>
                <a:latin typeface="Consolas" panose="020B0609020204030204" pitchFamily="49" charset="0"/>
              </a:rPr>
              <a:t>_</a:t>
            </a:r>
            <a:r>
              <a:rPr lang="es-ES" sz="1400" b="0" dirty="0" err="1">
                <a:solidFill>
                  <a:srgbClr val="7030A0"/>
                </a:solidFill>
                <a:effectLst/>
                <a:latin typeface="Consolas" panose="020B0609020204030204" pitchFamily="49" charset="0"/>
              </a:rPr>
              <a:t>name</a:t>
            </a:r>
            <a:r>
              <a:rPr lang="es-ES" sz="1400" b="0" dirty="0">
                <a:solidFill>
                  <a:srgbClr val="7030A0"/>
                </a:solidFill>
                <a:effectLst/>
                <a:latin typeface="Consolas" panose="020B0609020204030204" pitchFamily="49" charset="0"/>
              </a:rPr>
              <a:t> </a:t>
            </a:r>
            <a:r>
              <a:rPr lang="es-ES" sz="1400" b="0" dirty="0">
                <a:effectLst/>
                <a:latin typeface="Consolas" panose="020B0609020204030204" pitchFamily="49" charset="0"/>
              </a:rPr>
              <a:t>= '</a:t>
            </a:r>
            <a:r>
              <a:rPr lang="es-ES" sz="1400" b="0" dirty="0" err="1">
                <a:effectLst/>
                <a:latin typeface="Consolas" panose="020B0609020204030204" pitchFamily="49" charset="0"/>
              </a:rPr>
              <a:t>box.normativa</a:t>
            </a:r>
            <a:r>
              <a:rPr lang="es-ES" sz="1400" b="0" dirty="0">
                <a:effectLst/>
                <a:latin typeface="Consolas" panose="020B0609020204030204" pitchFamily="49" charset="0"/>
              </a:rPr>
              <a:t>'</a:t>
            </a:r>
          </a:p>
          <a:p>
            <a:r>
              <a:rPr lang="es-ES" sz="1400" b="0" dirty="0">
                <a:effectLst/>
                <a:latin typeface="Consolas" panose="020B0609020204030204" pitchFamily="49" charset="0"/>
              </a:rPr>
              <a:t>    _</a:t>
            </a:r>
            <a:r>
              <a:rPr lang="es-ES" sz="1400" b="0" dirty="0" err="1">
                <a:effectLst/>
                <a:latin typeface="Consolas" panose="020B0609020204030204" pitchFamily="49" charset="0"/>
              </a:rPr>
              <a:t>description</a:t>
            </a:r>
            <a:r>
              <a:rPr lang="es-ES" sz="1400" b="0" dirty="0">
                <a:effectLst/>
                <a:latin typeface="Consolas" panose="020B0609020204030204" pitchFamily="49" charset="0"/>
              </a:rPr>
              <a:t> = 'Normativa para Easy Box'</a:t>
            </a:r>
          </a:p>
          <a:p>
            <a:br>
              <a:rPr lang="es-ES" sz="1400" b="0" dirty="0">
                <a:effectLst/>
                <a:latin typeface="Consolas" panose="020B0609020204030204" pitchFamily="49" charset="0"/>
              </a:rPr>
            </a:br>
            <a:r>
              <a:rPr lang="es-ES" sz="1400" b="0" dirty="0">
                <a:effectLst/>
                <a:latin typeface="Consolas" panose="020B0609020204030204" pitchFamily="49" charset="0"/>
              </a:rPr>
              <a:t>    </a:t>
            </a:r>
            <a:r>
              <a:rPr lang="es-ES" sz="1400" b="0" dirty="0" err="1">
                <a:solidFill>
                  <a:srgbClr val="00B050"/>
                </a:solidFill>
                <a:effectLst/>
                <a:latin typeface="Consolas" panose="020B0609020204030204" pitchFamily="49" charset="0"/>
              </a:rPr>
              <a:t>name</a:t>
            </a:r>
            <a:r>
              <a:rPr lang="es-ES" sz="1400" b="0" dirty="0">
                <a:effectLst/>
                <a:latin typeface="Consolas" panose="020B0609020204030204" pitchFamily="49" charset="0"/>
              </a:rPr>
              <a:t> = </a:t>
            </a:r>
            <a:r>
              <a:rPr lang="es-ES" sz="1400" b="0" dirty="0" err="1">
                <a:effectLst/>
                <a:latin typeface="Consolas" panose="020B0609020204030204" pitchFamily="49" charset="0"/>
              </a:rPr>
              <a:t>fields.Char</a:t>
            </a:r>
            <a:r>
              <a:rPr lang="es-ES" sz="1400" b="0" dirty="0">
                <a:effectLst/>
                <a:latin typeface="Consolas" panose="020B0609020204030204" pitchFamily="49" charset="0"/>
              </a:rPr>
              <a:t>(</a:t>
            </a:r>
            <a:r>
              <a:rPr lang="es-ES" sz="1400" b="0" dirty="0" err="1">
                <a:effectLst/>
                <a:latin typeface="Consolas" panose="020B0609020204030204" pitchFamily="49" charset="0"/>
              </a:rPr>
              <a:t>string</a:t>
            </a:r>
            <a:r>
              <a:rPr lang="es-ES" sz="1400" b="0" dirty="0">
                <a:effectLst/>
                <a:latin typeface="Consolas" panose="020B0609020204030204" pitchFamily="49" charset="0"/>
              </a:rPr>
              <a:t>='Nombre de la Normativa', </a:t>
            </a:r>
            <a:r>
              <a:rPr lang="es-ES" sz="1400" b="0" dirty="0" err="1">
                <a:effectLst/>
                <a:latin typeface="Consolas" panose="020B0609020204030204" pitchFamily="49" charset="0"/>
              </a:rPr>
              <a:t>required</a:t>
            </a:r>
            <a:r>
              <a:rPr lang="es-ES" sz="1400" b="0" dirty="0">
                <a:effectLst/>
                <a:latin typeface="Consolas" panose="020B0609020204030204" pitchFamily="49" charset="0"/>
              </a:rPr>
              <a:t>=True)</a:t>
            </a:r>
          </a:p>
          <a:p>
            <a:r>
              <a:rPr lang="es-ES" sz="1400" b="0" dirty="0">
                <a:effectLst/>
                <a:latin typeface="Consolas" panose="020B0609020204030204" pitchFamily="49" charset="0"/>
              </a:rPr>
              <a:t>    </a:t>
            </a:r>
            <a:r>
              <a:rPr lang="es-ES" sz="1400" b="0" dirty="0" err="1">
                <a:solidFill>
                  <a:srgbClr val="00B050"/>
                </a:solidFill>
                <a:effectLst/>
                <a:latin typeface="Consolas" panose="020B0609020204030204" pitchFamily="49" charset="0"/>
              </a:rPr>
              <a:t>fecha_hora_mezcla</a:t>
            </a:r>
            <a:r>
              <a:rPr lang="es-ES" sz="1400" b="0" dirty="0">
                <a:solidFill>
                  <a:srgbClr val="00B050"/>
                </a:solidFill>
                <a:effectLst/>
                <a:latin typeface="Consolas" panose="020B0609020204030204" pitchFamily="49" charset="0"/>
              </a:rPr>
              <a:t> </a:t>
            </a:r>
            <a:r>
              <a:rPr lang="es-ES" sz="1400" b="0" dirty="0">
                <a:effectLst/>
                <a:latin typeface="Consolas" panose="020B0609020204030204" pitchFamily="49" charset="0"/>
              </a:rPr>
              <a:t>= </a:t>
            </a:r>
            <a:r>
              <a:rPr lang="es-ES" sz="1400" b="0" dirty="0" err="1">
                <a:effectLst/>
                <a:latin typeface="Consolas" panose="020B0609020204030204" pitchFamily="49" charset="0"/>
              </a:rPr>
              <a:t>fields.Datetime</a:t>
            </a:r>
            <a:r>
              <a:rPr lang="es-ES" sz="1400" b="0" dirty="0">
                <a:effectLst/>
                <a:latin typeface="Consolas" panose="020B0609020204030204" pitchFamily="49" charset="0"/>
              </a:rPr>
              <a:t>(</a:t>
            </a:r>
            <a:r>
              <a:rPr lang="es-ES" sz="1400" b="0" dirty="0" err="1">
                <a:effectLst/>
                <a:latin typeface="Consolas" panose="020B0609020204030204" pitchFamily="49" charset="0"/>
              </a:rPr>
              <a:t>string</a:t>
            </a:r>
            <a:r>
              <a:rPr lang="es-ES" sz="1400" b="0" dirty="0">
                <a:effectLst/>
                <a:latin typeface="Consolas" panose="020B0609020204030204" pitchFamily="49" charset="0"/>
              </a:rPr>
              <a:t>='Fecha de la mezcla’,</a:t>
            </a:r>
          </a:p>
          <a:p>
            <a:r>
              <a:rPr lang="es-ES" sz="1400" b="0" dirty="0">
                <a:effectLst/>
                <a:latin typeface="Consolas" panose="020B0609020204030204" pitchFamily="49" charset="0"/>
              </a:rPr>
              <a:t>	default=</a:t>
            </a:r>
            <a:r>
              <a:rPr lang="es-ES" sz="1400" b="0" dirty="0" err="1">
                <a:effectLst/>
                <a:latin typeface="Consolas" panose="020B0609020204030204" pitchFamily="49" charset="0"/>
              </a:rPr>
              <a:t>fields.Datetime.now</a:t>
            </a:r>
            <a:r>
              <a:rPr lang="es-ES" sz="1400" b="0" dirty="0">
                <a:effectLst/>
                <a:latin typeface="Consolas" panose="020B0609020204030204" pitchFamily="49" charset="0"/>
              </a:rPr>
              <a:t>, </a:t>
            </a:r>
            <a:r>
              <a:rPr lang="es-ES" sz="1400" b="0" dirty="0" err="1">
                <a:effectLst/>
                <a:latin typeface="Consolas" panose="020B0609020204030204" pitchFamily="49" charset="0"/>
              </a:rPr>
              <a:t>readonly</a:t>
            </a:r>
            <a:r>
              <a:rPr lang="es-ES" sz="1400" b="0" dirty="0">
                <a:effectLst/>
                <a:latin typeface="Consolas" panose="020B0609020204030204" pitchFamily="49" charset="0"/>
              </a:rPr>
              <a:t>=True)</a:t>
            </a:r>
          </a:p>
        </p:txBody>
      </p:sp>
      <p:sp>
        <p:nvSpPr>
          <p:cNvPr id="6" name="CuadroTexto 5">
            <a:extLst>
              <a:ext uri="{FF2B5EF4-FFF2-40B4-BE49-F238E27FC236}">
                <a16:creationId xmlns:a16="http://schemas.microsoft.com/office/drawing/2014/main" id="{B26F3C50-6928-4627-AD00-4B0CD63D1DFC}"/>
              </a:ext>
            </a:extLst>
          </p:cNvPr>
          <p:cNvSpPr txBox="1"/>
          <p:nvPr/>
        </p:nvSpPr>
        <p:spPr>
          <a:xfrm>
            <a:off x="1751383" y="4257675"/>
            <a:ext cx="7901522" cy="1600438"/>
          </a:xfrm>
          <a:prstGeom prst="rect">
            <a:avLst/>
          </a:prstGeom>
          <a:noFill/>
        </p:spPr>
        <p:txBody>
          <a:bodyPr wrap="none" rtlCol="0">
            <a:spAutoFit/>
          </a:bodyPr>
          <a:lstStyle/>
          <a:p>
            <a:r>
              <a:rPr lang="es-ES" sz="1400" b="1" dirty="0" err="1">
                <a:solidFill>
                  <a:srgbClr val="FF0000"/>
                </a:solidFill>
                <a:effectLst/>
                <a:latin typeface="Consolas" panose="020B0609020204030204" pitchFamily="49" charset="0"/>
              </a:rPr>
              <a:t>class</a:t>
            </a:r>
            <a:r>
              <a:rPr lang="es-ES" sz="1400" b="0" dirty="0">
                <a:effectLst/>
                <a:latin typeface="Consolas" panose="020B0609020204030204" pitchFamily="49" charset="0"/>
              </a:rPr>
              <a:t> </a:t>
            </a:r>
            <a:r>
              <a:rPr lang="es-ES" sz="1400" b="1" u="sng" dirty="0" err="1">
                <a:solidFill>
                  <a:srgbClr val="00B050"/>
                </a:solidFill>
                <a:latin typeface="Consolas" panose="020B0609020204030204" pitchFamily="49" charset="0"/>
              </a:rPr>
              <a:t>BoxUsuario</a:t>
            </a:r>
            <a:r>
              <a:rPr lang="es-ES" sz="1400" b="0" dirty="0">
                <a:effectLst/>
                <a:latin typeface="Consolas" panose="020B0609020204030204" pitchFamily="49" charset="0"/>
              </a:rPr>
              <a:t>(</a:t>
            </a:r>
            <a:r>
              <a:rPr lang="es-ES" sz="1400" b="0" dirty="0" err="1">
                <a:effectLst/>
                <a:latin typeface="Consolas" panose="020B0609020204030204" pitchFamily="49" charset="0"/>
              </a:rPr>
              <a:t>models.Model</a:t>
            </a:r>
            <a:r>
              <a:rPr lang="es-ES" sz="1400" b="0" dirty="0">
                <a:effectLst/>
                <a:latin typeface="Consolas" panose="020B0609020204030204" pitchFamily="49" charset="0"/>
              </a:rPr>
              <a:t>):</a:t>
            </a:r>
          </a:p>
          <a:p>
            <a:r>
              <a:rPr lang="es-ES" sz="1400" b="0" dirty="0">
                <a:effectLst/>
                <a:latin typeface="Consolas" panose="020B0609020204030204" pitchFamily="49" charset="0"/>
              </a:rPr>
              <a:t>    </a:t>
            </a:r>
            <a:r>
              <a:rPr lang="es-ES" sz="1400" b="0" dirty="0">
                <a:solidFill>
                  <a:srgbClr val="7030A0"/>
                </a:solidFill>
                <a:effectLst/>
                <a:latin typeface="Consolas" panose="020B0609020204030204" pitchFamily="49" charset="0"/>
              </a:rPr>
              <a:t>_</a:t>
            </a:r>
            <a:r>
              <a:rPr lang="es-ES" sz="1400" b="0" dirty="0" err="1">
                <a:solidFill>
                  <a:srgbClr val="7030A0"/>
                </a:solidFill>
                <a:effectLst/>
                <a:latin typeface="Consolas" panose="020B0609020204030204" pitchFamily="49" charset="0"/>
              </a:rPr>
              <a:t>name</a:t>
            </a:r>
            <a:r>
              <a:rPr lang="es-ES" sz="1400" b="0" dirty="0">
                <a:solidFill>
                  <a:srgbClr val="7030A0"/>
                </a:solidFill>
                <a:effectLst/>
                <a:latin typeface="Consolas" panose="020B0609020204030204" pitchFamily="49" charset="0"/>
              </a:rPr>
              <a:t> </a:t>
            </a:r>
            <a:r>
              <a:rPr lang="es-ES" sz="1400" b="0" dirty="0">
                <a:effectLst/>
                <a:latin typeface="Consolas" panose="020B0609020204030204" pitchFamily="49" charset="0"/>
              </a:rPr>
              <a:t>= '</a:t>
            </a:r>
            <a:r>
              <a:rPr lang="es-ES" sz="1400" b="0" dirty="0" err="1">
                <a:effectLst/>
                <a:latin typeface="Consolas" panose="020B0609020204030204" pitchFamily="49" charset="0"/>
              </a:rPr>
              <a:t>box.usuario</a:t>
            </a:r>
            <a:r>
              <a:rPr lang="es-ES" sz="1400" b="0" dirty="0">
                <a:effectLst/>
                <a:latin typeface="Consolas" panose="020B0609020204030204" pitchFamily="49" charset="0"/>
              </a:rPr>
              <a:t>'</a:t>
            </a:r>
          </a:p>
          <a:p>
            <a:r>
              <a:rPr lang="es-ES" sz="1400" b="0" dirty="0">
                <a:effectLst/>
                <a:latin typeface="Consolas" panose="020B0609020204030204" pitchFamily="49" charset="0"/>
              </a:rPr>
              <a:t>    _</a:t>
            </a:r>
            <a:r>
              <a:rPr lang="es-ES" sz="1400" b="0" dirty="0" err="1">
                <a:effectLst/>
                <a:latin typeface="Consolas" panose="020B0609020204030204" pitchFamily="49" charset="0"/>
              </a:rPr>
              <a:t>description</a:t>
            </a:r>
            <a:r>
              <a:rPr lang="es-ES" sz="1400" b="0" dirty="0">
                <a:effectLst/>
                <a:latin typeface="Consolas" panose="020B0609020204030204" pitchFamily="49" charset="0"/>
              </a:rPr>
              <a:t> = 'Usuario para Easy Box’</a:t>
            </a:r>
          </a:p>
          <a:p>
            <a:endParaRPr lang="es-ES" sz="1400" dirty="0">
              <a:latin typeface="Consolas" panose="020B0609020204030204" pitchFamily="49" charset="0"/>
            </a:endParaRPr>
          </a:p>
          <a:p>
            <a:r>
              <a:rPr lang="es-ES" sz="1400" dirty="0">
                <a:latin typeface="Consolas" panose="020B0609020204030204" pitchFamily="49" charset="0"/>
              </a:rPr>
              <a:t>	</a:t>
            </a:r>
            <a:r>
              <a:rPr lang="es-ES" sz="1400" b="0" dirty="0" err="1">
                <a:solidFill>
                  <a:srgbClr val="00B050"/>
                </a:solidFill>
                <a:effectLst/>
                <a:latin typeface="Consolas" panose="020B0609020204030204" pitchFamily="49" charset="0"/>
              </a:rPr>
              <a:t>name</a:t>
            </a:r>
            <a:r>
              <a:rPr lang="es-ES" sz="1400" b="0" dirty="0">
                <a:effectLst/>
                <a:latin typeface="Consolas" panose="020B0609020204030204" pitchFamily="49" charset="0"/>
              </a:rPr>
              <a:t> = </a:t>
            </a:r>
            <a:r>
              <a:rPr lang="es-ES" sz="1400" b="0" dirty="0" err="1">
                <a:effectLst/>
                <a:latin typeface="Consolas" panose="020B0609020204030204" pitchFamily="49" charset="0"/>
              </a:rPr>
              <a:t>fields.Char</a:t>
            </a:r>
            <a:r>
              <a:rPr lang="es-ES" sz="1400" b="0" dirty="0">
                <a:effectLst/>
                <a:latin typeface="Consolas" panose="020B0609020204030204" pitchFamily="49" charset="0"/>
              </a:rPr>
              <a:t>(</a:t>
            </a:r>
            <a:r>
              <a:rPr lang="es-ES" sz="1400" b="0" dirty="0" err="1">
                <a:effectLst/>
                <a:latin typeface="Consolas" panose="020B0609020204030204" pitchFamily="49" charset="0"/>
              </a:rPr>
              <a:t>string</a:t>
            </a:r>
            <a:r>
              <a:rPr lang="es-ES" sz="1400" b="0" dirty="0">
                <a:effectLst/>
                <a:latin typeface="Consolas" panose="020B0609020204030204" pitchFamily="49" charset="0"/>
              </a:rPr>
              <a:t>='Nombre', </a:t>
            </a:r>
            <a:r>
              <a:rPr lang="es-ES" sz="1400" b="0" dirty="0" err="1">
                <a:effectLst/>
                <a:latin typeface="Consolas" panose="020B0609020204030204" pitchFamily="49" charset="0"/>
              </a:rPr>
              <a:t>required</a:t>
            </a:r>
            <a:r>
              <a:rPr lang="es-ES" sz="1400" b="0" dirty="0">
                <a:effectLst/>
                <a:latin typeface="Consolas" panose="020B0609020204030204" pitchFamily="49" charset="0"/>
              </a:rPr>
              <a:t>=True)</a:t>
            </a:r>
          </a:p>
          <a:p>
            <a:r>
              <a:rPr lang="es-ES" sz="1400" b="0" dirty="0">
                <a:effectLst/>
                <a:latin typeface="Consolas" panose="020B0609020204030204" pitchFamily="49" charset="0"/>
              </a:rPr>
              <a:t>	</a:t>
            </a:r>
            <a:r>
              <a:rPr lang="es-ES" sz="1400" b="0" dirty="0" err="1">
                <a:solidFill>
                  <a:srgbClr val="00B050"/>
                </a:solidFill>
                <a:effectLst/>
                <a:latin typeface="Consolas" panose="020B0609020204030204" pitchFamily="49" charset="0"/>
              </a:rPr>
              <a:t>operario_number</a:t>
            </a:r>
            <a:r>
              <a:rPr lang="es-ES" sz="1400" b="0" dirty="0">
                <a:solidFill>
                  <a:srgbClr val="00B050"/>
                </a:solidFill>
                <a:effectLst/>
                <a:latin typeface="Consolas" panose="020B0609020204030204" pitchFamily="49" charset="0"/>
              </a:rPr>
              <a:t> </a:t>
            </a:r>
            <a:r>
              <a:rPr lang="es-ES" sz="1400" b="0" dirty="0">
                <a:effectLst/>
                <a:latin typeface="Consolas" panose="020B0609020204030204" pitchFamily="49" charset="0"/>
              </a:rPr>
              <a:t>= </a:t>
            </a:r>
            <a:r>
              <a:rPr lang="es-ES" sz="1400" b="0" dirty="0" err="1">
                <a:effectLst/>
                <a:latin typeface="Consolas" panose="020B0609020204030204" pitchFamily="49" charset="0"/>
              </a:rPr>
              <a:t>fields.Char</a:t>
            </a:r>
            <a:r>
              <a:rPr lang="es-ES" sz="1400" b="0" dirty="0">
                <a:effectLst/>
                <a:latin typeface="Consolas" panose="020B0609020204030204" pitchFamily="49" charset="0"/>
              </a:rPr>
              <a:t>(</a:t>
            </a:r>
            <a:r>
              <a:rPr lang="es-ES" sz="1400" b="0" dirty="0" err="1">
                <a:effectLst/>
                <a:latin typeface="Consolas" panose="020B0609020204030204" pitchFamily="49" charset="0"/>
              </a:rPr>
              <a:t>string</a:t>
            </a:r>
            <a:r>
              <a:rPr lang="es-ES" sz="1400" b="0" dirty="0">
                <a:effectLst/>
                <a:latin typeface="Consolas" panose="020B0609020204030204" pitchFamily="49" charset="0"/>
              </a:rPr>
              <a:t>='Número de Operario', </a:t>
            </a:r>
            <a:r>
              <a:rPr lang="es-ES" sz="1400" b="0" dirty="0" err="1">
                <a:effectLst/>
                <a:latin typeface="Consolas" panose="020B0609020204030204" pitchFamily="49" charset="0"/>
              </a:rPr>
              <a:t>required</a:t>
            </a:r>
            <a:r>
              <a:rPr lang="es-ES" sz="1400" b="0" dirty="0">
                <a:effectLst/>
                <a:latin typeface="Consolas" panose="020B0609020204030204" pitchFamily="49" charset="0"/>
              </a:rPr>
              <a:t>=True)</a:t>
            </a:r>
          </a:p>
          <a:p>
            <a:endParaRPr lang="es-ES" sz="1400" b="0" dirty="0">
              <a:effectLst/>
              <a:latin typeface="Consolas" panose="020B0609020204030204" pitchFamily="49" charset="0"/>
            </a:endParaRPr>
          </a:p>
        </p:txBody>
      </p:sp>
    </p:spTree>
    <p:extLst>
      <p:ext uri="{BB962C8B-B14F-4D97-AF65-F5344CB8AC3E}">
        <p14:creationId xmlns:p14="http://schemas.microsoft.com/office/powerpoint/2010/main" val="218289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1EE685F-B7D6-48AC-A6B3-94121F88FCF8}"/>
              </a:ext>
            </a:extLst>
          </p:cNvPr>
          <p:cNvSpPr txBox="1"/>
          <p:nvPr/>
        </p:nvSpPr>
        <p:spPr>
          <a:xfrm>
            <a:off x="2543175" y="117187"/>
            <a:ext cx="2273956" cy="584775"/>
          </a:xfrm>
          <a:prstGeom prst="rect">
            <a:avLst/>
          </a:prstGeom>
          <a:noFill/>
        </p:spPr>
        <p:txBody>
          <a:bodyPr wrap="none" rtlCol="0">
            <a:spAutoFit/>
          </a:bodyPr>
          <a:lstStyle/>
          <a:p>
            <a:r>
              <a:rPr lang="es-ES" sz="3200" b="1" dirty="0">
                <a:effectLst/>
                <a:latin typeface="Comic Sans MS" panose="030F0702030302020204" pitchFamily="66" charset="0"/>
                <a:ea typeface="Calibri" panose="020F0502020204030204" pitchFamily="34" charset="0"/>
                <a:cs typeface="Times New Roman" panose="02020603050405020304" pitchFamily="18" charset="0"/>
              </a:rPr>
              <a:t>Views.xml</a:t>
            </a:r>
            <a:r>
              <a:rPr lang="es-ES" sz="3200" dirty="0">
                <a:effectLst/>
                <a:latin typeface="Comic Sans MS" panose="030F0702030302020204" pitchFamily="66" charset="0"/>
                <a:ea typeface="Calibri" panose="020F0502020204030204" pitchFamily="34" charset="0"/>
                <a:cs typeface="Times New Roman" panose="02020603050405020304" pitchFamily="18" charset="0"/>
              </a:rPr>
              <a:t>:</a:t>
            </a:r>
          </a:p>
        </p:txBody>
      </p:sp>
      <p:sp>
        <p:nvSpPr>
          <p:cNvPr id="3" name="CuadroTexto 2">
            <a:extLst>
              <a:ext uri="{FF2B5EF4-FFF2-40B4-BE49-F238E27FC236}">
                <a16:creationId xmlns:a16="http://schemas.microsoft.com/office/drawing/2014/main" id="{96BBD7C4-16F1-4661-A487-27BAFDCBFB03}"/>
              </a:ext>
            </a:extLst>
          </p:cNvPr>
          <p:cNvSpPr txBox="1"/>
          <p:nvPr/>
        </p:nvSpPr>
        <p:spPr>
          <a:xfrm>
            <a:off x="1638300" y="959137"/>
            <a:ext cx="10379765" cy="5262979"/>
          </a:xfrm>
          <a:prstGeom prst="rect">
            <a:avLst/>
          </a:prstGeom>
          <a:noFill/>
        </p:spPr>
        <p:txBody>
          <a:bodyPr wrap="none" rtlCol="0">
            <a:spAutoFit/>
          </a:bodyPr>
          <a:lstStyle/>
          <a:p>
            <a:r>
              <a:rPr lang="es-ES" sz="1200" b="0" dirty="0">
                <a:effectLst/>
                <a:latin typeface="Consolas" panose="020B0609020204030204" pitchFamily="49" charset="0"/>
              </a:rPr>
              <a:t>&lt;</a:t>
            </a:r>
            <a:r>
              <a:rPr lang="es-ES" sz="1200" b="0" dirty="0" err="1">
                <a:effectLst/>
                <a:latin typeface="Consolas" panose="020B0609020204030204" pitchFamily="49" charset="0"/>
              </a:rPr>
              <a:t>odoo</a:t>
            </a:r>
            <a:r>
              <a:rPr lang="es-ES" sz="1200" b="0" dirty="0">
                <a:effectLst/>
                <a:latin typeface="Consolas" panose="020B0609020204030204" pitchFamily="49" charset="0"/>
              </a:rPr>
              <a:t>&gt;</a:t>
            </a:r>
          </a:p>
          <a:p>
            <a:r>
              <a:rPr lang="es-ES" sz="1200" b="0" dirty="0">
                <a:effectLst/>
                <a:latin typeface="Consolas" panose="020B0609020204030204" pitchFamily="49" charset="0"/>
              </a:rPr>
              <a:t>  &lt;data&gt;</a:t>
            </a:r>
          </a:p>
          <a:p>
            <a:br>
              <a:rPr lang="es-ES" sz="1200" b="0" dirty="0">
                <a:effectLst/>
                <a:latin typeface="Consolas" panose="020B0609020204030204" pitchFamily="49" charset="0"/>
              </a:rPr>
            </a:br>
            <a:r>
              <a:rPr lang="es-ES" sz="1200" b="0" dirty="0">
                <a:effectLst/>
                <a:latin typeface="Consolas" panose="020B0609020204030204" pitchFamily="49" charset="0"/>
              </a:rPr>
              <a:t>    </a:t>
            </a:r>
            <a:r>
              <a:rPr lang="es-ES" sz="1200" b="0" dirty="0">
                <a:solidFill>
                  <a:srgbClr val="00B050"/>
                </a:solidFill>
                <a:effectLst/>
                <a:latin typeface="Consolas" panose="020B0609020204030204" pitchFamily="49" charset="0"/>
              </a:rPr>
              <a:t>&lt;!-- VISTA DE ADMINISTRADOR --&gt;</a:t>
            </a:r>
          </a:p>
          <a:p>
            <a:r>
              <a:rPr lang="es-ES" sz="1200" b="0" dirty="0">
                <a:effectLst/>
                <a:latin typeface="Consolas" panose="020B0609020204030204" pitchFamily="49" charset="0"/>
              </a:rPr>
              <a:t>    &lt;</a:t>
            </a:r>
            <a:r>
              <a:rPr lang="es-ES" sz="1200" b="0" dirty="0" err="1">
                <a:effectLst/>
                <a:latin typeface="Consolas" panose="020B0609020204030204" pitchFamily="49" charset="0"/>
              </a:rPr>
              <a:t>record</a:t>
            </a:r>
            <a:r>
              <a:rPr lang="es-ES" sz="1200" b="0" dirty="0">
                <a:effectLst/>
                <a:latin typeface="Consolas" panose="020B0609020204030204" pitchFamily="49" charset="0"/>
              </a:rPr>
              <a:t> id="</a:t>
            </a:r>
            <a:r>
              <a:rPr lang="es-ES" sz="1200" b="0" dirty="0" err="1">
                <a:effectLst/>
                <a:latin typeface="Consolas" panose="020B0609020204030204" pitchFamily="49" charset="0"/>
              </a:rPr>
              <a:t>view_box_admin_form</a:t>
            </a:r>
            <a:r>
              <a:rPr lang="es-ES" sz="1200" b="0" dirty="0">
                <a:effectLst/>
                <a:latin typeface="Consolas" panose="020B0609020204030204" pitchFamily="49" charset="0"/>
              </a:rPr>
              <a:t>" </a:t>
            </a:r>
            <a:r>
              <a:rPr lang="es-ES" sz="1200" b="0" dirty="0" err="1">
                <a:effectLst/>
                <a:latin typeface="Consolas" panose="020B0609020204030204" pitchFamily="49" charset="0"/>
              </a:rPr>
              <a:t>model</a:t>
            </a:r>
            <a:r>
              <a:rPr lang="es-ES" sz="1200" b="0" dirty="0">
                <a:effectLst/>
                <a:latin typeface="Consolas" panose="020B0609020204030204" pitchFamily="49" charset="0"/>
              </a:rPr>
              <a:t>="</a:t>
            </a:r>
            <a:r>
              <a:rPr lang="es-ES" sz="1200" b="0" dirty="0" err="1">
                <a:effectLst/>
                <a:latin typeface="Consolas" panose="020B0609020204030204" pitchFamily="49" charset="0"/>
              </a:rPr>
              <a:t>ir.ui.view</a:t>
            </a:r>
            <a:r>
              <a:rPr lang="es-ES" sz="1200" b="0" dirty="0">
                <a:effectLst/>
                <a:latin typeface="Consolas" panose="020B0609020204030204" pitchFamily="49" charset="0"/>
              </a:rPr>
              <a:t>"&gt;</a:t>
            </a:r>
          </a:p>
          <a:p>
            <a:r>
              <a:rPr lang="es-ES" sz="1200" b="0" dirty="0">
                <a:effectLst/>
                <a:latin typeface="Consolas" panose="020B0609020204030204" pitchFamily="49" charset="0"/>
              </a:rPr>
              <a:t>        &lt;</a:t>
            </a:r>
            <a:r>
              <a:rPr lang="es-ES" sz="1200" b="0" dirty="0" err="1">
                <a:effectLst/>
                <a:latin typeface="Consolas" panose="020B0609020204030204" pitchFamily="49" charset="0"/>
              </a:rPr>
              <a:t>field</a:t>
            </a:r>
            <a:r>
              <a:rPr lang="es-ES" sz="1200" b="0" dirty="0">
                <a:effectLst/>
                <a:latin typeface="Consolas" panose="020B0609020204030204" pitchFamily="49" charset="0"/>
              </a:rPr>
              <a:t> </a:t>
            </a:r>
            <a:r>
              <a:rPr lang="es-ES" sz="1200" b="0" dirty="0" err="1">
                <a:effectLst/>
                <a:latin typeface="Consolas" panose="020B0609020204030204" pitchFamily="49" charset="0"/>
              </a:rPr>
              <a:t>name</a:t>
            </a:r>
            <a:r>
              <a:rPr lang="es-ES" sz="1200" b="0" dirty="0">
                <a:effectLst/>
                <a:latin typeface="Consolas" panose="020B0609020204030204" pitchFamily="49" charset="0"/>
              </a:rPr>
              <a:t>="</a:t>
            </a:r>
            <a:r>
              <a:rPr lang="es-ES" sz="1200" b="0" dirty="0" err="1">
                <a:effectLst/>
                <a:latin typeface="Consolas" panose="020B0609020204030204" pitchFamily="49" charset="0"/>
              </a:rPr>
              <a:t>name</a:t>
            </a:r>
            <a:r>
              <a:rPr lang="es-ES" sz="1200" b="0" dirty="0">
                <a:effectLst/>
                <a:latin typeface="Consolas" panose="020B0609020204030204" pitchFamily="49" charset="0"/>
              </a:rPr>
              <a:t>"&gt;</a:t>
            </a:r>
            <a:r>
              <a:rPr lang="es-ES" sz="1200" b="0" dirty="0" err="1">
                <a:effectLst/>
                <a:latin typeface="Consolas" panose="020B0609020204030204" pitchFamily="49" charset="0"/>
              </a:rPr>
              <a:t>box.admin.form</a:t>
            </a:r>
            <a:r>
              <a:rPr lang="es-ES" sz="1200" b="0" dirty="0">
                <a:effectLst/>
                <a:latin typeface="Consolas" panose="020B0609020204030204" pitchFamily="49" charset="0"/>
              </a:rPr>
              <a:t>&lt;/</a:t>
            </a:r>
            <a:r>
              <a:rPr lang="es-ES" sz="1200" b="0" dirty="0" err="1">
                <a:effectLst/>
                <a:latin typeface="Consolas" panose="020B0609020204030204" pitchFamily="49" charset="0"/>
              </a:rPr>
              <a:t>field</a:t>
            </a:r>
            <a:r>
              <a:rPr lang="es-ES" sz="1200" b="0" dirty="0">
                <a:effectLst/>
                <a:latin typeface="Consolas" panose="020B0609020204030204" pitchFamily="49" charset="0"/>
              </a:rPr>
              <a:t>&gt;</a:t>
            </a:r>
          </a:p>
          <a:p>
            <a:r>
              <a:rPr lang="es-ES" sz="1200" b="0" dirty="0">
                <a:effectLst/>
                <a:latin typeface="Consolas" panose="020B0609020204030204" pitchFamily="49" charset="0"/>
              </a:rPr>
              <a:t>        &lt;</a:t>
            </a:r>
            <a:r>
              <a:rPr lang="es-ES" sz="1200" b="0" dirty="0" err="1">
                <a:effectLst/>
                <a:latin typeface="Consolas" panose="020B0609020204030204" pitchFamily="49" charset="0"/>
              </a:rPr>
              <a:t>field</a:t>
            </a:r>
            <a:r>
              <a:rPr lang="es-ES" sz="1200" b="0" dirty="0">
                <a:effectLst/>
                <a:latin typeface="Consolas" panose="020B0609020204030204" pitchFamily="49" charset="0"/>
              </a:rPr>
              <a:t> </a:t>
            </a:r>
            <a:r>
              <a:rPr lang="es-ES" sz="1200" b="0" dirty="0" err="1">
                <a:effectLst/>
                <a:latin typeface="Consolas" panose="020B0609020204030204" pitchFamily="49" charset="0"/>
              </a:rPr>
              <a:t>name</a:t>
            </a:r>
            <a:r>
              <a:rPr lang="es-ES" sz="1200" b="0" dirty="0">
                <a:effectLst/>
                <a:latin typeface="Consolas" panose="020B0609020204030204" pitchFamily="49" charset="0"/>
              </a:rPr>
              <a:t>="</a:t>
            </a:r>
            <a:r>
              <a:rPr lang="es-ES" sz="1200" b="0" dirty="0" err="1">
                <a:effectLst/>
                <a:latin typeface="Consolas" panose="020B0609020204030204" pitchFamily="49" charset="0"/>
              </a:rPr>
              <a:t>model</a:t>
            </a:r>
            <a:r>
              <a:rPr lang="es-ES" sz="1200" b="0" dirty="0">
                <a:effectLst/>
                <a:latin typeface="Consolas" panose="020B0609020204030204" pitchFamily="49" charset="0"/>
              </a:rPr>
              <a:t>"&gt;</a:t>
            </a:r>
            <a:r>
              <a:rPr lang="es-ES" sz="1200" b="0" dirty="0" err="1">
                <a:effectLst/>
                <a:latin typeface="Consolas" panose="020B0609020204030204" pitchFamily="49" charset="0"/>
              </a:rPr>
              <a:t>box.normativa</a:t>
            </a:r>
            <a:r>
              <a:rPr lang="es-ES" sz="1200" b="0" dirty="0">
                <a:effectLst/>
                <a:latin typeface="Consolas" panose="020B0609020204030204" pitchFamily="49" charset="0"/>
              </a:rPr>
              <a:t>&lt;/</a:t>
            </a:r>
            <a:r>
              <a:rPr lang="es-ES" sz="1200" b="0" dirty="0" err="1">
                <a:effectLst/>
                <a:latin typeface="Consolas" panose="020B0609020204030204" pitchFamily="49" charset="0"/>
              </a:rPr>
              <a:t>field</a:t>
            </a:r>
            <a:r>
              <a:rPr lang="es-ES" sz="1200" b="0" dirty="0">
                <a:effectLst/>
                <a:latin typeface="Consolas" panose="020B0609020204030204" pitchFamily="49" charset="0"/>
              </a:rPr>
              <a:t>&gt;</a:t>
            </a:r>
          </a:p>
          <a:p>
            <a:r>
              <a:rPr lang="es-ES" sz="1200" b="0" dirty="0">
                <a:effectLst/>
                <a:latin typeface="Consolas" panose="020B0609020204030204" pitchFamily="49" charset="0"/>
              </a:rPr>
              <a:t>        &lt;</a:t>
            </a:r>
            <a:r>
              <a:rPr lang="es-ES" sz="1200" b="0" dirty="0" err="1">
                <a:effectLst/>
                <a:latin typeface="Consolas" panose="020B0609020204030204" pitchFamily="49" charset="0"/>
              </a:rPr>
              <a:t>field</a:t>
            </a:r>
            <a:r>
              <a:rPr lang="es-ES" sz="1200" b="0" dirty="0">
                <a:effectLst/>
                <a:latin typeface="Consolas" panose="020B0609020204030204" pitchFamily="49" charset="0"/>
              </a:rPr>
              <a:t> </a:t>
            </a:r>
            <a:r>
              <a:rPr lang="es-ES" sz="1200" b="0" dirty="0" err="1">
                <a:effectLst/>
                <a:latin typeface="Consolas" panose="020B0609020204030204" pitchFamily="49" charset="0"/>
              </a:rPr>
              <a:t>name</a:t>
            </a:r>
            <a:r>
              <a:rPr lang="es-ES" sz="1200" b="0" dirty="0">
                <a:effectLst/>
                <a:latin typeface="Consolas" panose="020B0609020204030204" pitchFamily="49" charset="0"/>
              </a:rPr>
              <a:t>="</a:t>
            </a:r>
            <a:r>
              <a:rPr lang="es-ES" sz="1200" b="0" dirty="0" err="1">
                <a:effectLst/>
                <a:latin typeface="Consolas" panose="020B0609020204030204" pitchFamily="49" charset="0"/>
              </a:rPr>
              <a:t>arch</a:t>
            </a:r>
            <a:r>
              <a:rPr lang="es-ES" sz="1200" b="0" dirty="0">
                <a:effectLst/>
                <a:latin typeface="Consolas" panose="020B0609020204030204" pitchFamily="49" charset="0"/>
              </a:rPr>
              <a:t>" </a:t>
            </a:r>
            <a:r>
              <a:rPr lang="es-ES" sz="1200" b="0" dirty="0" err="1">
                <a:effectLst/>
                <a:latin typeface="Consolas" panose="020B0609020204030204" pitchFamily="49" charset="0"/>
              </a:rPr>
              <a:t>type</a:t>
            </a:r>
            <a:r>
              <a:rPr lang="es-ES" sz="1200" b="0" dirty="0">
                <a:effectLst/>
                <a:latin typeface="Consolas" panose="020B0609020204030204" pitchFamily="49" charset="0"/>
              </a:rPr>
              <a:t>="</a:t>
            </a:r>
            <a:r>
              <a:rPr lang="es-ES" sz="1200" b="0" dirty="0" err="1">
                <a:effectLst/>
                <a:latin typeface="Consolas" panose="020B0609020204030204" pitchFamily="49" charset="0"/>
              </a:rPr>
              <a:t>xml</a:t>
            </a:r>
            <a:r>
              <a:rPr lang="es-ES" sz="1200" b="0" dirty="0">
                <a:effectLst/>
                <a:latin typeface="Consolas" panose="020B0609020204030204" pitchFamily="49" charset="0"/>
              </a:rPr>
              <a:t>"&gt;</a:t>
            </a:r>
          </a:p>
          <a:p>
            <a:r>
              <a:rPr lang="es-ES" sz="1200" b="0" dirty="0">
                <a:effectLst/>
                <a:latin typeface="Consolas" panose="020B0609020204030204" pitchFamily="49" charset="0"/>
              </a:rPr>
              <a:t>            &lt;</a:t>
            </a:r>
            <a:r>
              <a:rPr lang="es-ES" sz="1200" b="0" dirty="0" err="1">
                <a:effectLst/>
                <a:latin typeface="Consolas" panose="020B0609020204030204" pitchFamily="49" charset="0"/>
              </a:rPr>
              <a:t>form</a:t>
            </a:r>
            <a:r>
              <a:rPr lang="es-ES" sz="1200" b="0" dirty="0">
                <a:effectLst/>
                <a:latin typeface="Consolas" panose="020B0609020204030204" pitchFamily="49" charset="0"/>
              </a:rPr>
              <a:t> </a:t>
            </a:r>
            <a:r>
              <a:rPr lang="es-ES" sz="1200" b="0" dirty="0" err="1">
                <a:effectLst/>
                <a:latin typeface="Consolas" panose="020B0609020204030204" pitchFamily="49" charset="0"/>
              </a:rPr>
              <a:t>string</a:t>
            </a:r>
            <a:r>
              <a:rPr lang="es-ES" sz="1200" b="0" dirty="0">
                <a:effectLst/>
                <a:latin typeface="Consolas" panose="020B0609020204030204" pitchFamily="49" charset="0"/>
              </a:rPr>
              <a:t>="Normativa para Easy Box"&gt;</a:t>
            </a:r>
          </a:p>
          <a:p>
            <a:pPr lvl="3"/>
            <a:r>
              <a:rPr lang="es-ES" sz="1200" dirty="0">
                <a:latin typeface="Consolas" panose="020B0609020204030204" pitchFamily="49" charset="0"/>
              </a:rPr>
              <a:t>.</a:t>
            </a:r>
          </a:p>
          <a:p>
            <a:pPr lvl="3"/>
            <a:r>
              <a:rPr lang="es-ES" sz="1200" b="0" dirty="0">
                <a:effectLst/>
                <a:latin typeface="Consolas" panose="020B0609020204030204" pitchFamily="49" charset="0"/>
              </a:rPr>
              <a:t>&lt;</a:t>
            </a:r>
            <a:r>
              <a:rPr lang="es-ES" sz="1200" b="0" dirty="0" err="1">
                <a:effectLst/>
                <a:latin typeface="Consolas" panose="020B0609020204030204" pitchFamily="49" charset="0"/>
              </a:rPr>
              <a:t>field</a:t>
            </a:r>
            <a:r>
              <a:rPr lang="es-ES" sz="1200" b="0" dirty="0">
                <a:effectLst/>
                <a:latin typeface="Consolas" panose="020B0609020204030204" pitchFamily="49" charset="0"/>
              </a:rPr>
              <a:t> </a:t>
            </a:r>
            <a:r>
              <a:rPr lang="es-ES" sz="1200" b="0" dirty="0" err="1">
                <a:effectLst/>
                <a:latin typeface="Consolas" panose="020B0609020204030204" pitchFamily="49" charset="0"/>
              </a:rPr>
              <a:t>name</a:t>
            </a:r>
            <a:r>
              <a:rPr lang="es-ES" sz="1200" b="0" dirty="0">
                <a:effectLst/>
                <a:latin typeface="Consolas" panose="020B0609020204030204" pitchFamily="49" charset="0"/>
              </a:rPr>
              <a:t>="</a:t>
            </a:r>
            <a:r>
              <a:rPr lang="es-ES" sz="1200" b="0" dirty="0" err="1">
                <a:effectLst/>
                <a:latin typeface="Consolas" panose="020B0609020204030204" pitchFamily="49" charset="0"/>
              </a:rPr>
              <a:t>fecha_hora_mezcla</a:t>
            </a:r>
            <a:r>
              <a:rPr lang="es-ES" sz="1200" b="0" dirty="0">
                <a:effectLst/>
                <a:latin typeface="Consolas" panose="020B0609020204030204" pitchFamily="49" charset="0"/>
              </a:rPr>
              <a:t>" </a:t>
            </a:r>
            <a:r>
              <a:rPr lang="es-ES" sz="1200" b="0" dirty="0" err="1">
                <a:effectLst/>
                <a:latin typeface="Consolas" panose="020B0609020204030204" pitchFamily="49" charset="0"/>
              </a:rPr>
              <a:t>readonly</a:t>
            </a:r>
            <a:r>
              <a:rPr lang="es-ES" sz="1200" b="0" dirty="0">
                <a:effectLst/>
                <a:latin typeface="Consolas" panose="020B0609020204030204" pitchFamily="49" charset="0"/>
              </a:rPr>
              <a:t>="1"/</a:t>
            </a:r>
          </a:p>
          <a:p>
            <a:pPr lvl="3"/>
            <a:r>
              <a:rPr lang="es-ES" sz="1200" dirty="0">
                <a:latin typeface="Consolas" panose="020B0609020204030204" pitchFamily="49" charset="0"/>
              </a:rPr>
              <a:t>.</a:t>
            </a:r>
          </a:p>
          <a:p>
            <a:r>
              <a:rPr lang="es-ES" sz="1200" dirty="0">
                <a:latin typeface="Consolas" panose="020B0609020204030204" pitchFamily="49" charset="0"/>
              </a:rPr>
              <a:t>			</a:t>
            </a:r>
            <a:r>
              <a:rPr lang="en-US" sz="1200" b="0" dirty="0">
                <a:effectLst/>
                <a:latin typeface="Consolas" panose="020B0609020204030204" pitchFamily="49" charset="0"/>
              </a:rPr>
              <a:t>&lt;group&gt;</a:t>
            </a:r>
          </a:p>
          <a:p>
            <a:r>
              <a:rPr lang="en-US" sz="1200" b="0" dirty="0">
                <a:effectLst/>
                <a:latin typeface="Consolas" panose="020B0609020204030204" pitchFamily="49" charset="0"/>
              </a:rPr>
              <a:t>                 &lt;field name="</a:t>
            </a:r>
            <a:r>
              <a:rPr lang="en-US" sz="1200" b="0" dirty="0" err="1">
                <a:effectLst/>
                <a:latin typeface="Consolas" panose="020B0609020204030204" pitchFamily="49" charset="0"/>
              </a:rPr>
              <a:t>proporcion_Base</a:t>
            </a:r>
            <a:r>
              <a:rPr lang="en-US" sz="1200" b="0" dirty="0">
                <a:effectLst/>
                <a:latin typeface="Consolas" panose="020B0609020204030204" pitchFamily="49" charset="0"/>
              </a:rPr>
              <a:t>"/&gt;</a:t>
            </a:r>
          </a:p>
          <a:p>
            <a:r>
              <a:rPr lang="en-US" sz="1200" b="0" dirty="0">
                <a:effectLst/>
                <a:latin typeface="Consolas" panose="020B0609020204030204" pitchFamily="49" charset="0"/>
              </a:rPr>
              <a:t>                 &lt;field name="</a:t>
            </a:r>
            <a:r>
              <a:rPr lang="en-US" sz="1200" b="0" dirty="0" err="1">
                <a:effectLst/>
                <a:latin typeface="Consolas" panose="020B0609020204030204" pitchFamily="49" charset="0"/>
              </a:rPr>
              <a:t>proporcion_Catalizador</a:t>
            </a:r>
            <a:r>
              <a:rPr lang="en-US" sz="1200" b="0" dirty="0">
                <a:effectLst/>
                <a:latin typeface="Consolas" panose="020B0609020204030204" pitchFamily="49" charset="0"/>
              </a:rPr>
              <a:t>"/&gt;</a:t>
            </a:r>
          </a:p>
          <a:p>
            <a:r>
              <a:rPr lang="en-US" sz="1200" b="0" dirty="0">
                <a:effectLst/>
                <a:latin typeface="Consolas" panose="020B0609020204030204" pitchFamily="49" charset="0"/>
              </a:rPr>
              <a:t>                 &lt;field name="</a:t>
            </a:r>
            <a:r>
              <a:rPr lang="en-US" sz="1200" b="0" dirty="0" err="1">
                <a:effectLst/>
                <a:latin typeface="Consolas" panose="020B0609020204030204" pitchFamily="49" charset="0"/>
              </a:rPr>
              <a:t>proporcion_Diluyente</a:t>
            </a:r>
            <a:r>
              <a:rPr lang="en-US" sz="1200" b="0" dirty="0">
                <a:effectLst/>
                <a:latin typeface="Consolas" panose="020B0609020204030204" pitchFamily="49" charset="0"/>
              </a:rPr>
              <a:t>"/&gt;</a:t>
            </a:r>
          </a:p>
          <a:p>
            <a:r>
              <a:rPr lang="en-US" sz="1200" b="0" dirty="0">
                <a:effectLst/>
                <a:latin typeface="Consolas" panose="020B0609020204030204" pitchFamily="49" charset="0"/>
              </a:rPr>
              <a:t>              &lt;/group&gt;</a:t>
            </a:r>
          </a:p>
          <a:p>
            <a:r>
              <a:rPr lang="en-US" sz="1200" dirty="0">
                <a:latin typeface="Consolas" panose="020B0609020204030204" pitchFamily="49" charset="0"/>
              </a:rPr>
              <a:t>			.</a:t>
            </a:r>
            <a:endParaRPr lang="en-US" sz="1200" b="0" dirty="0">
              <a:effectLst/>
              <a:latin typeface="Consolas" panose="020B0609020204030204" pitchFamily="49" charset="0"/>
            </a:endParaRPr>
          </a:p>
          <a:p>
            <a:r>
              <a:rPr lang="en-US" sz="1200" b="0" dirty="0">
                <a:solidFill>
                  <a:srgbClr val="00B050"/>
                </a:solidFill>
                <a:effectLst/>
                <a:latin typeface="Consolas" panose="020B0609020204030204" pitchFamily="49" charset="0"/>
              </a:rPr>
              <a:t>&lt;!-- Top menu item --&gt;</a:t>
            </a:r>
          </a:p>
          <a:p>
            <a:r>
              <a:rPr lang="en-US" sz="1200" b="0" dirty="0">
                <a:effectLst/>
                <a:latin typeface="Consolas" panose="020B0609020204030204" pitchFamily="49" charset="0"/>
              </a:rPr>
              <a:t>    &lt;</a:t>
            </a:r>
            <a:r>
              <a:rPr lang="en-US" sz="1200" b="0" dirty="0" err="1">
                <a:effectLst/>
                <a:latin typeface="Consolas" panose="020B0609020204030204" pitchFamily="49" charset="0"/>
              </a:rPr>
              <a:t>menuitem</a:t>
            </a:r>
            <a:r>
              <a:rPr lang="en-US" sz="1200" b="0" dirty="0">
                <a:effectLst/>
                <a:latin typeface="Consolas" panose="020B0609020204030204" pitchFamily="49" charset="0"/>
              </a:rPr>
              <a:t> name="Easy Box" id="</a:t>
            </a:r>
            <a:r>
              <a:rPr lang="en-US" sz="1200" b="0" dirty="0" err="1">
                <a:effectLst/>
                <a:latin typeface="Consolas" panose="020B0609020204030204" pitchFamily="49" charset="0"/>
              </a:rPr>
              <a:t>menu_box_root</a:t>
            </a:r>
            <a:r>
              <a:rPr lang="en-US" sz="1200" b="0" dirty="0">
                <a:effectLst/>
                <a:latin typeface="Consolas" panose="020B0609020204030204" pitchFamily="49" charset="0"/>
              </a:rPr>
              <a:t>" sequence="10"/&gt;</a:t>
            </a:r>
          </a:p>
          <a:p>
            <a:br>
              <a:rPr lang="en-US" sz="1200" b="0" dirty="0">
                <a:effectLst/>
                <a:latin typeface="Consolas" panose="020B0609020204030204" pitchFamily="49" charset="0"/>
              </a:rPr>
            </a:br>
            <a:r>
              <a:rPr lang="en-US" sz="1200" b="0" dirty="0">
                <a:effectLst/>
                <a:latin typeface="Consolas" panose="020B0609020204030204" pitchFamily="49" charset="0"/>
              </a:rPr>
              <a:t>    </a:t>
            </a:r>
            <a:r>
              <a:rPr lang="en-US" sz="1200" b="0" dirty="0">
                <a:solidFill>
                  <a:srgbClr val="00B050"/>
                </a:solidFill>
                <a:effectLst/>
                <a:latin typeface="Consolas" panose="020B0609020204030204" pitchFamily="49" charset="0"/>
              </a:rPr>
              <a:t>&lt;!-- Menu categories --&gt;</a:t>
            </a:r>
          </a:p>
          <a:p>
            <a:r>
              <a:rPr lang="en-US" sz="1200" b="0" dirty="0">
                <a:effectLst/>
                <a:latin typeface="Consolas" panose="020B0609020204030204" pitchFamily="49" charset="0"/>
              </a:rPr>
              <a:t>    &lt;</a:t>
            </a:r>
            <a:r>
              <a:rPr lang="en-US" sz="1200" b="0" dirty="0" err="1">
                <a:effectLst/>
                <a:latin typeface="Consolas" panose="020B0609020204030204" pitchFamily="49" charset="0"/>
              </a:rPr>
              <a:t>menuitem</a:t>
            </a:r>
            <a:r>
              <a:rPr lang="en-US" sz="1200" b="0" dirty="0">
                <a:effectLst/>
                <a:latin typeface="Consolas" panose="020B0609020204030204" pitchFamily="49" charset="0"/>
              </a:rPr>
              <a:t> name="</a:t>
            </a:r>
            <a:r>
              <a:rPr lang="en-US" sz="1200" b="0" dirty="0" err="1">
                <a:effectLst/>
                <a:latin typeface="Consolas" panose="020B0609020204030204" pitchFamily="49" charset="0"/>
              </a:rPr>
              <a:t>Administrador</a:t>
            </a:r>
            <a:r>
              <a:rPr lang="en-US" sz="1200" b="0" dirty="0">
                <a:effectLst/>
                <a:latin typeface="Consolas" panose="020B0609020204030204" pitchFamily="49" charset="0"/>
              </a:rPr>
              <a:t>" id="</a:t>
            </a:r>
            <a:r>
              <a:rPr lang="en-US" sz="1200" b="0" dirty="0" err="1">
                <a:effectLst/>
                <a:latin typeface="Consolas" panose="020B0609020204030204" pitchFamily="49" charset="0"/>
              </a:rPr>
              <a:t>menu_box_admin</a:t>
            </a:r>
            <a:r>
              <a:rPr lang="en-US" sz="1200" b="0" dirty="0">
                <a:effectLst/>
                <a:latin typeface="Consolas" panose="020B0609020204030204" pitchFamily="49" charset="0"/>
              </a:rPr>
              <a:t>" parent="</a:t>
            </a:r>
            <a:r>
              <a:rPr lang="en-US" sz="1200" b="0" dirty="0" err="1">
                <a:effectLst/>
                <a:latin typeface="Consolas" panose="020B0609020204030204" pitchFamily="49" charset="0"/>
              </a:rPr>
              <a:t>menu_box_root</a:t>
            </a:r>
            <a:r>
              <a:rPr lang="en-US" sz="1200" b="0" dirty="0">
                <a:effectLst/>
                <a:latin typeface="Consolas" panose="020B0609020204030204" pitchFamily="49" charset="0"/>
              </a:rPr>
              <a:t>" sequence="10" action="</a:t>
            </a:r>
            <a:r>
              <a:rPr lang="en-US" sz="1200" b="0" dirty="0" err="1">
                <a:effectLst/>
                <a:latin typeface="Consolas" panose="020B0609020204030204" pitchFamily="49" charset="0"/>
              </a:rPr>
              <a:t>box.action_admin</a:t>
            </a:r>
            <a:r>
              <a:rPr lang="en-US" sz="1200" b="0" dirty="0">
                <a:effectLst/>
                <a:latin typeface="Consolas" panose="020B0609020204030204" pitchFamily="49" charset="0"/>
              </a:rPr>
              <a:t>"/&gt;</a:t>
            </a:r>
          </a:p>
          <a:p>
            <a:r>
              <a:rPr lang="en-US" sz="1200" b="0" dirty="0">
                <a:effectLst/>
                <a:latin typeface="Consolas" panose="020B0609020204030204" pitchFamily="49" charset="0"/>
              </a:rPr>
              <a:t>    &lt;</a:t>
            </a:r>
            <a:r>
              <a:rPr lang="en-US" sz="1200" b="0" dirty="0" err="1">
                <a:effectLst/>
                <a:latin typeface="Consolas" panose="020B0609020204030204" pitchFamily="49" charset="0"/>
              </a:rPr>
              <a:t>menuitem</a:t>
            </a:r>
            <a:r>
              <a:rPr lang="en-US" sz="1200" b="0" dirty="0">
                <a:effectLst/>
                <a:latin typeface="Consolas" panose="020B0609020204030204" pitchFamily="49" charset="0"/>
              </a:rPr>
              <a:t> name="</a:t>
            </a:r>
            <a:r>
              <a:rPr lang="en-US" sz="1200" b="0" dirty="0" err="1">
                <a:effectLst/>
                <a:latin typeface="Consolas" panose="020B0609020204030204" pitchFamily="49" charset="0"/>
              </a:rPr>
              <a:t>Operario</a:t>
            </a:r>
            <a:r>
              <a:rPr lang="en-US" sz="1200" b="0" dirty="0">
                <a:effectLst/>
                <a:latin typeface="Consolas" panose="020B0609020204030204" pitchFamily="49" charset="0"/>
              </a:rPr>
              <a:t>" id="</a:t>
            </a:r>
            <a:r>
              <a:rPr lang="en-US" sz="1200" b="0" dirty="0" err="1">
                <a:effectLst/>
                <a:latin typeface="Consolas" panose="020B0609020204030204" pitchFamily="49" charset="0"/>
              </a:rPr>
              <a:t>menu_box_operario</a:t>
            </a:r>
            <a:r>
              <a:rPr lang="en-US" sz="1200" b="0" dirty="0">
                <a:effectLst/>
                <a:latin typeface="Consolas" panose="020B0609020204030204" pitchFamily="49" charset="0"/>
              </a:rPr>
              <a:t>" parent="</a:t>
            </a:r>
            <a:r>
              <a:rPr lang="en-US" sz="1200" b="0" dirty="0" err="1">
                <a:effectLst/>
                <a:latin typeface="Consolas" panose="020B0609020204030204" pitchFamily="49" charset="0"/>
              </a:rPr>
              <a:t>menu_box_root</a:t>
            </a:r>
            <a:r>
              <a:rPr lang="en-US" sz="1200" b="0" dirty="0">
                <a:effectLst/>
                <a:latin typeface="Consolas" panose="020B0609020204030204" pitchFamily="49" charset="0"/>
              </a:rPr>
              <a:t>" sequence="20" action="</a:t>
            </a:r>
            <a:r>
              <a:rPr lang="en-US" sz="1200" b="0" dirty="0" err="1">
                <a:effectLst/>
                <a:latin typeface="Consolas" panose="020B0609020204030204" pitchFamily="49" charset="0"/>
              </a:rPr>
              <a:t>box.action_operario</a:t>
            </a:r>
            <a:r>
              <a:rPr lang="en-US" sz="1200" b="0" dirty="0">
                <a:effectLst/>
                <a:latin typeface="Consolas" panose="020B0609020204030204" pitchFamily="49" charset="0"/>
              </a:rPr>
              <a:t>"/&gt;</a:t>
            </a:r>
          </a:p>
          <a:p>
            <a:r>
              <a:rPr lang="en-US" sz="1200" b="0" dirty="0">
                <a:effectLst/>
                <a:latin typeface="Consolas" panose="020B0609020204030204" pitchFamily="49" charset="0"/>
              </a:rPr>
              <a:t>    &lt;</a:t>
            </a:r>
            <a:r>
              <a:rPr lang="en-US" sz="1200" b="0" dirty="0" err="1">
                <a:effectLst/>
                <a:latin typeface="Consolas" panose="020B0609020204030204" pitchFamily="49" charset="0"/>
              </a:rPr>
              <a:t>menuitem</a:t>
            </a:r>
            <a:r>
              <a:rPr lang="en-US" sz="1200" b="0" dirty="0">
                <a:effectLst/>
                <a:latin typeface="Consolas" panose="020B0609020204030204" pitchFamily="49" charset="0"/>
              </a:rPr>
              <a:t> name="</a:t>
            </a:r>
            <a:r>
              <a:rPr lang="en-US" sz="1200" b="0" dirty="0" err="1">
                <a:effectLst/>
                <a:latin typeface="Consolas" panose="020B0609020204030204" pitchFamily="49" charset="0"/>
              </a:rPr>
              <a:t>Normativa</a:t>
            </a:r>
            <a:r>
              <a:rPr lang="en-US" sz="1200" b="0" dirty="0">
                <a:effectLst/>
                <a:latin typeface="Consolas" panose="020B0609020204030204" pitchFamily="49" charset="0"/>
              </a:rPr>
              <a:t>" id="</a:t>
            </a:r>
            <a:r>
              <a:rPr lang="en-US" sz="1200" b="0" dirty="0" err="1">
                <a:effectLst/>
                <a:latin typeface="Consolas" panose="020B0609020204030204" pitchFamily="49" charset="0"/>
              </a:rPr>
              <a:t>menu_box_normativa</a:t>
            </a:r>
            <a:r>
              <a:rPr lang="en-US" sz="1200" b="0" dirty="0">
                <a:effectLst/>
                <a:latin typeface="Consolas" panose="020B0609020204030204" pitchFamily="49" charset="0"/>
              </a:rPr>
              <a:t>" parent="</a:t>
            </a:r>
            <a:r>
              <a:rPr lang="en-US" sz="1200" b="0" dirty="0" err="1">
                <a:effectLst/>
                <a:latin typeface="Consolas" panose="020B0609020204030204" pitchFamily="49" charset="0"/>
              </a:rPr>
              <a:t>menu_box_root</a:t>
            </a:r>
            <a:r>
              <a:rPr lang="en-US" sz="1200" b="0" dirty="0">
                <a:effectLst/>
                <a:latin typeface="Consolas" panose="020B0609020204030204" pitchFamily="49" charset="0"/>
              </a:rPr>
              <a:t>" sequence="30"/&gt;</a:t>
            </a:r>
          </a:p>
          <a:p>
            <a:endParaRPr lang="en-US" sz="1200" b="0" dirty="0">
              <a:effectLst/>
              <a:latin typeface="Consolas" panose="020B0609020204030204" pitchFamily="49" charset="0"/>
            </a:endParaRPr>
          </a:p>
          <a:p>
            <a:r>
              <a:rPr lang="es-ES" sz="1200" b="0" dirty="0">
                <a:effectLst/>
                <a:latin typeface="Consolas" panose="020B0609020204030204" pitchFamily="49" charset="0"/>
              </a:rPr>
              <a:t>	&lt;/data&gt;</a:t>
            </a:r>
          </a:p>
          <a:p>
            <a:r>
              <a:rPr lang="es-ES" sz="1200" b="0" dirty="0">
                <a:effectLst/>
                <a:latin typeface="Consolas" panose="020B0609020204030204" pitchFamily="49" charset="0"/>
              </a:rPr>
              <a:t>&lt;/</a:t>
            </a:r>
            <a:r>
              <a:rPr lang="es-ES" sz="1200" b="0" dirty="0" err="1">
                <a:effectLst/>
                <a:latin typeface="Consolas" panose="020B0609020204030204" pitchFamily="49" charset="0"/>
              </a:rPr>
              <a:t>odoo</a:t>
            </a:r>
            <a:r>
              <a:rPr lang="es-ES" sz="1200" b="0" dirty="0">
                <a:effectLst/>
                <a:latin typeface="Consolas" panose="020B0609020204030204" pitchFamily="49" charset="0"/>
              </a:rPr>
              <a:t>&gt;</a:t>
            </a:r>
          </a:p>
        </p:txBody>
      </p:sp>
    </p:spTree>
    <p:extLst>
      <p:ext uri="{BB962C8B-B14F-4D97-AF65-F5344CB8AC3E}">
        <p14:creationId xmlns:p14="http://schemas.microsoft.com/office/powerpoint/2010/main" val="183628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07B1A4C-9A8D-47BF-A904-AC85169250AA}"/>
              </a:ext>
            </a:extLst>
          </p:cNvPr>
          <p:cNvSpPr txBox="1"/>
          <p:nvPr/>
        </p:nvSpPr>
        <p:spPr>
          <a:xfrm>
            <a:off x="1656429" y="381000"/>
            <a:ext cx="3700052" cy="830997"/>
          </a:xfrm>
          <a:prstGeom prst="rect">
            <a:avLst/>
          </a:prstGeom>
          <a:noFill/>
        </p:spPr>
        <p:txBody>
          <a:bodyPr wrap="none" rtlCol="0">
            <a:spAutoFit/>
          </a:bodyPr>
          <a:lstStyle/>
          <a:p>
            <a:r>
              <a:rPr lang="es-ES" sz="2800" b="1" dirty="0">
                <a:solidFill>
                  <a:srgbClr val="2F5496"/>
                </a:solidFill>
                <a:effectLst/>
                <a:latin typeface="Comic Sans MS" panose="030F0702030302020204" pitchFamily="66" charset="0"/>
                <a:ea typeface="Calibri" panose="020F0502020204030204" pitchFamily="34" charset="0"/>
                <a:cs typeface="Times New Roman" panose="02020603050405020304" pitchFamily="18" charset="0"/>
              </a:rPr>
              <a:t>Pruebas del Sistema</a:t>
            </a:r>
            <a:endParaRPr lang="es-ES"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endParaRPr>
          </a:p>
          <a:p>
            <a:pPr lvl="1"/>
            <a:r>
              <a:rPr lang="es-ES" sz="2000" dirty="0">
                <a:solidFill>
                  <a:srgbClr val="2F5496"/>
                </a:solidFill>
                <a:effectLst/>
                <a:latin typeface="Comic Sans MS" panose="030F0702030302020204" pitchFamily="66" charset="0"/>
                <a:ea typeface="Calibri" panose="020F0502020204030204" pitchFamily="34" charset="0"/>
                <a:cs typeface="Times New Roman" panose="02020603050405020304" pitchFamily="18" charset="0"/>
              </a:rPr>
              <a:t>Pruebas unitarias</a:t>
            </a:r>
          </a:p>
        </p:txBody>
      </p:sp>
      <p:sp>
        <p:nvSpPr>
          <p:cNvPr id="3" name="CuadroTexto 2">
            <a:extLst>
              <a:ext uri="{FF2B5EF4-FFF2-40B4-BE49-F238E27FC236}">
                <a16:creationId xmlns:a16="http://schemas.microsoft.com/office/drawing/2014/main" id="{65E132B9-444A-4B8D-95C5-472917CAE4CB}"/>
              </a:ext>
            </a:extLst>
          </p:cNvPr>
          <p:cNvSpPr txBox="1"/>
          <p:nvPr/>
        </p:nvSpPr>
        <p:spPr>
          <a:xfrm>
            <a:off x="1656429" y="1343918"/>
            <a:ext cx="10392696" cy="2412007"/>
          </a:xfrm>
          <a:prstGeom prst="rect">
            <a:avLst/>
          </a:prstGeom>
          <a:noFill/>
        </p:spPr>
        <p:txBody>
          <a:bodyPr wrap="square" rtlCol="0">
            <a:spAutoFit/>
          </a:bodyPr>
          <a:lstStyle/>
          <a:p>
            <a:pPr lvl="1" algn="just">
              <a:lnSpc>
                <a:spcPct val="150000"/>
              </a:lnSpc>
            </a:pPr>
            <a:r>
              <a:rPr lang="es-ES" sz="1800" b="1" dirty="0">
                <a:effectLst/>
                <a:latin typeface="Comic Sans MS" panose="030F0702030302020204" pitchFamily="66" charset="0"/>
                <a:ea typeface="Calibri" panose="020F0502020204030204" pitchFamily="34" charset="0"/>
                <a:cs typeface="Times New Roman" panose="02020603050405020304" pitchFamily="18" charset="0"/>
              </a:rPr>
              <a:t>Actualización de datos estándares de medición:</a:t>
            </a:r>
            <a:endParaRPr lang="es-ES" sz="1400" i="1" dirty="0">
              <a:effectLst/>
              <a:latin typeface="Comic Sans MS" panose="030F0702030302020204" pitchFamily="66" charset="0"/>
              <a:ea typeface="Calibri" panose="020F0502020204030204" pitchFamily="34" charset="0"/>
              <a:cs typeface="Times New Roman" panose="02020603050405020304" pitchFamily="18" charset="0"/>
            </a:endParaRPr>
          </a:p>
          <a:p>
            <a:pPr marL="742950" lvl="1" indent="-285750" algn="just">
              <a:lnSpc>
                <a:spcPct val="150000"/>
              </a:lnSpc>
              <a:buFont typeface="Symbol" panose="05050102010706020507" pitchFamily="18" charset="2"/>
              <a:buChar char=""/>
            </a:pPr>
            <a:r>
              <a:rPr lang="es-ES" sz="1400" i="1" dirty="0">
                <a:effectLst/>
                <a:latin typeface="Comic Sans MS" panose="030F0702030302020204" pitchFamily="66" charset="0"/>
                <a:ea typeface="Calibri" panose="020F0502020204030204" pitchFamily="34" charset="0"/>
                <a:cs typeface="Times New Roman" panose="02020603050405020304" pitchFamily="18" charset="0"/>
              </a:rPr>
              <a:t>Descripción</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 Probaremos a introducir nuevos datos estándares o también llamado normativa.</a:t>
            </a:r>
          </a:p>
          <a:p>
            <a:pPr marL="742950" lvl="1" indent="-285750" algn="just">
              <a:lnSpc>
                <a:spcPct val="150000"/>
              </a:lnSpc>
              <a:buFont typeface="Symbol" panose="05050102010706020507" pitchFamily="18" charset="2"/>
              <a:buChar char=""/>
            </a:pPr>
            <a:r>
              <a:rPr lang="es-ES" sz="1400" i="1" dirty="0">
                <a:effectLst/>
                <a:latin typeface="Comic Sans MS" panose="030F0702030302020204" pitchFamily="66" charset="0"/>
                <a:ea typeface="Calibri" panose="020F0502020204030204" pitchFamily="34" charset="0"/>
                <a:cs typeface="Times New Roman" panose="02020603050405020304" pitchFamily="18" charset="0"/>
              </a:rPr>
              <a:t>Precondiciones</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 El usuario que ha iniciado sesión debe ser el administrador (quien es el único habilitado para poder actualizar e incluir nuevos datos de estándares de medición) del sistema. Pulsando en el botón NUEVO se lanzará la acción de incluir nuevo registro, o entrando en un registro ya existente podrá modificarlo.</a:t>
            </a:r>
          </a:p>
          <a:p>
            <a:pPr marL="742950" lvl="1" indent="-285750" algn="just">
              <a:lnSpc>
                <a:spcPct val="150000"/>
              </a:lnSpc>
              <a:buFont typeface="Symbol" panose="05050102010706020507" pitchFamily="18" charset="2"/>
              <a:buChar char=""/>
            </a:pPr>
            <a:r>
              <a:rPr lang="es-ES" sz="1400" i="1" dirty="0">
                <a:effectLst/>
                <a:latin typeface="Comic Sans MS" panose="030F0702030302020204" pitchFamily="66" charset="0"/>
                <a:ea typeface="Calibri" panose="020F0502020204030204" pitchFamily="34" charset="0"/>
                <a:cs typeface="Times New Roman" panose="02020603050405020304" pitchFamily="18" charset="0"/>
              </a:rPr>
              <a:t>Resultado esperado</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 Tras incluir nuevos datos estándar, los datos se deberán guardan sin presentar ningún error.</a:t>
            </a:r>
          </a:p>
          <a:p>
            <a:pPr marL="742950" lvl="1" indent="-285750" algn="just">
              <a:lnSpc>
                <a:spcPct val="150000"/>
              </a:lnSpc>
              <a:spcAft>
                <a:spcPts val="800"/>
              </a:spcAft>
              <a:buFont typeface="Symbol" panose="05050102010706020507" pitchFamily="18" charset="2"/>
              <a:buChar char=""/>
            </a:pPr>
            <a:r>
              <a:rPr lang="es-ES" sz="1400" i="1" dirty="0">
                <a:effectLst/>
                <a:latin typeface="Comic Sans MS" panose="030F0702030302020204" pitchFamily="66" charset="0"/>
                <a:ea typeface="Calibri" panose="020F0502020204030204" pitchFamily="34" charset="0"/>
                <a:cs typeface="Times New Roman" panose="02020603050405020304" pitchFamily="18" charset="0"/>
              </a:rPr>
              <a:t>Resultado de la prueba: </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Prueba pasada con éxito.</a:t>
            </a:r>
          </a:p>
        </p:txBody>
      </p:sp>
      <p:pic>
        <p:nvPicPr>
          <p:cNvPr id="6" name="Imagen 5">
            <a:extLst>
              <a:ext uri="{FF2B5EF4-FFF2-40B4-BE49-F238E27FC236}">
                <a16:creationId xmlns:a16="http://schemas.microsoft.com/office/drawing/2014/main" id="{77068CE9-B430-45C7-9E42-97C7F7643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2801" y="3989070"/>
            <a:ext cx="9716079" cy="2792730"/>
          </a:xfrm>
          <a:prstGeom prst="rect">
            <a:avLst/>
          </a:prstGeom>
        </p:spPr>
      </p:pic>
      <p:pic>
        <p:nvPicPr>
          <p:cNvPr id="5" name="Gráfico 4" descr="Marca de verificación con relleno sólido">
            <a:extLst>
              <a:ext uri="{FF2B5EF4-FFF2-40B4-BE49-F238E27FC236}">
                <a16:creationId xmlns:a16="http://schemas.microsoft.com/office/drawing/2014/main" id="{19B18AFC-DBA1-4FAB-8875-EE68B42E6F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91725" y="5295900"/>
            <a:ext cx="914400" cy="914400"/>
          </a:xfrm>
          <a:prstGeom prst="rect">
            <a:avLst/>
          </a:prstGeom>
        </p:spPr>
      </p:pic>
    </p:spTree>
    <p:extLst>
      <p:ext uri="{BB962C8B-B14F-4D97-AF65-F5344CB8AC3E}">
        <p14:creationId xmlns:p14="http://schemas.microsoft.com/office/powerpoint/2010/main" val="337913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7C9FCAC-21C7-4BF2-BED9-C31AB1235037}"/>
              </a:ext>
            </a:extLst>
          </p:cNvPr>
          <p:cNvSpPr txBox="1"/>
          <p:nvPr/>
        </p:nvSpPr>
        <p:spPr>
          <a:xfrm>
            <a:off x="1819275" y="296336"/>
            <a:ext cx="4144083" cy="369332"/>
          </a:xfrm>
          <a:prstGeom prst="rect">
            <a:avLst/>
          </a:prstGeom>
          <a:noFill/>
        </p:spPr>
        <p:txBody>
          <a:bodyPr wrap="none" rtlCol="0">
            <a:spAutoFit/>
          </a:bodyPr>
          <a:lstStyle/>
          <a:p>
            <a:r>
              <a:rPr lang="es-ES" b="1" dirty="0">
                <a:latin typeface="Comic Sans MS" panose="030F0702030302020204" pitchFamily="66" charset="0"/>
                <a:ea typeface="Calibri" panose="020F0502020204030204" pitchFamily="34" charset="0"/>
                <a:cs typeface="Times New Roman" panose="02020603050405020304" pitchFamily="18" charset="0"/>
              </a:rPr>
              <a:t>Introducción de datos de medición:</a:t>
            </a:r>
            <a:endParaRPr lang="es-ES" sz="1600" b="1" dirty="0">
              <a:latin typeface="Comic Sans MS" panose="030F0702030302020204" pitchFamily="66"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484192E4-EABF-427D-A253-7DB3E55B124C}"/>
              </a:ext>
            </a:extLst>
          </p:cNvPr>
          <p:cNvSpPr txBox="1"/>
          <p:nvPr/>
        </p:nvSpPr>
        <p:spPr>
          <a:xfrm>
            <a:off x="1514475" y="591671"/>
            <a:ext cx="10582275" cy="2087751"/>
          </a:xfrm>
          <a:prstGeom prst="rect">
            <a:avLst/>
          </a:prstGeom>
          <a:noFill/>
        </p:spPr>
        <p:txBody>
          <a:bodyPr wrap="square" rtlCol="0">
            <a:spAutoFit/>
          </a:bodyPr>
          <a:lstStyle/>
          <a:p>
            <a:pPr marL="742950" lvl="1" indent="-285750" algn="just">
              <a:lnSpc>
                <a:spcPct val="150000"/>
              </a:lnSpc>
              <a:buFont typeface="Symbol" panose="05050102010706020507" pitchFamily="18" charset="2"/>
              <a:buChar char=""/>
            </a:pPr>
            <a:r>
              <a:rPr lang="es-ES" sz="1400" i="1" dirty="0">
                <a:effectLst/>
                <a:latin typeface="Comic Sans MS" panose="030F0702030302020204" pitchFamily="66" charset="0"/>
                <a:ea typeface="Calibri" panose="020F0502020204030204" pitchFamily="34" charset="0"/>
                <a:cs typeface="Times New Roman" panose="02020603050405020304" pitchFamily="18" charset="0"/>
              </a:rPr>
              <a:t>Descripción</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 Probaremos siendo un operario a incluir nuevos datos de medición siendo conformes con la normativa la cual ha elegido mediante cuadro de selección y tiene como referencia en la misma vista sin poder modificarlo.</a:t>
            </a:r>
          </a:p>
          <a:p>
            <a:pPr marL="742950" lvl="1" indent="-285750" algn="just">
              <a:lnSpc>
                <a:spcPct val="150000"/>
              </a:lnSpc>
              <a:buFont typeface="Symbol" panose="05050102010706020507" pitchFamily="18" charset="2"/>
              <a:buChar char=""/>
            </a:pPr>
            <a:r>
              <a:rPr lang="es-ES" sz="1400" i="1" dirty="0">
                <a:effectLst/>
                <a:latin typeface="Comic Sans MS" panose="030F0702030302020204" pitchFamily="66" charset="0"/>
                <a:ea typeface="Calibri" panose="020F0502020204030204" pitchFamily="34" charset="0"/>
                <a:cs typeface="Times New Roman" panose="02020603050405020304" pitchFamily="18" charset="0"/>
              </a:rPr>
              <a:t>Precondiciones</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 El administrador debe haber introducido la normativa de referencia y haber creado al usuario</a:t>
            </a:r>
          </a:p>
          <a:p>
            <a:pPr marL="742950" lvl="1" indent="-285750" algn="just">
              <a:lnSpc>
                <a:spcPct val="150000"/>
              </a:lnSpc>
              <a:buFont typeface="Symbol" panose="05050102010706020507" pitchFamily="18" charset="2"/>
              <a:buChar char=""/>
            </a:pPr>
            <a:r>
              <a:rPr lang="es-ES" sz="1400" i="1" dirty="0">
                <a:effectLst/>
                <a:latin typeface="Comic Sans MS" panose="030F0702030302020204" pitchFamily="66" charset="0"/>
                <a:ea typeface="Calibri" panose="020F0502020204030204" pitchFamily="34" charset="0"/>
                <a:cs typeface="Times New Roman" panose="02020603050405020304" pitchFamily="18" charset="0"/>
              </a:rPr>
              <a:t>Resultado esperado</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 Tras incluir nuevos datos de medición, estos se deberán guardan sin presentar ningún error.</a:t>
            </a:r>
          </a:p>
          <a:p>
            <a:pPr marL="742950" lvl="1" indent="-285750" algn="just">
              <a:lnSpc>
                <a:spcPct val="150000"/>
              </a:lnSpc>
              <a:spcAft>
                <a:spcPts val="800"/>
              </a:spcAft>
              <a:buFont typeface="Symbol" panose="05050102010706020507" pitchFamily="18" charset="2"/>
              <a:buChar char=""/>
            </a:pPr>
            <a:r>
              <a:rPr lang="es-ES" sz="1400" i="1" dirty="0">
                <a:effectLst/>
                <a:latin typeface="Comic Sans MS" panose="030F0702030302020204" pitchFamily="66" charset="0"/>
                <a:ea typeface="Calibri" panose="020F0502020204030204" pitchFamily="34" charset="0"/>
                <a:cs typeface="Times New Roman" panose="02020603050405020304" pitchFamily="18" charset="0"/>
              </a:rPr>
              <a:t>Resultado de la prueba: </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Prueba pasada con éxito.</a:t>
            </a:r>
          </a:p>
          <a:p>
            <a:endParaRPr lang="es-ES" dirty="0"/>
          </a:p>
        </p:txBody>
      </p:sp>
      <p:pic>
        <p:nvPicPr>
          <p:cNvPr id="6" name="Imagen 5">
            <a:extLst>
              <a:ext uri="{FF2B5EF4-FFF2-40B4-BE49-F238E27FC236}">
                <a16:creationId xmlns:a16="http://schemas.microsoft.com/office/drawing/2014/main" id="{3AB1062A-AF24-4F08-B5A0-EE7962921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409" y="2310765"/>
            <a:ext cx="7242816" cy="4439712"/>
          </a:xfrm>
          <a:prstGeom prst="rect">
            <a:avLst/>
          </a:prstGeom>
        </p:spPr>
      </p:pic>
      <p:pic>
        <p:nvPicPr>
          <p:cNvPr id="5" name="Gráfico 4" descr="Marca de verificación con relleno sólido">
            <a:extLst>
              <a:ext uri="{FF2B5EF4-FFF2-40B4-BE49-F238E27FC236}">
                <a16:creationId xmlns:a16="http://schemas.microsoft.com/office/drawing/2014/main" id="{9AF60234-B6EB-4C39-9AF6-225EB88C95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82287" y="4073421"/>
            <a:ext cx="914400" cy="914400"/>
          </a:xfrm>
          <a:prstGeom prst="rect">
            <a:avLst/>
          </a:prstGeom>
        </p:spPr>
      </p:pic>
    </p:spTree>
    <p:extLst>
      <p:ext uri="{BB962C8B-B14F-4D97-AF65-F5344CB8AC3E}">
        <p14:creationId xmlns:p14="http://schemas.microsoft.com/office/powerpoint/2010/main" val="49544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43E9A24-EE81-4009-A7CB-4CFBD4F95419}"/>
              </a:ext>
            </a:extLst>
          </p:cNvPr>
          <p:cNvSpPr txBox="1"/>
          <p:nvPr/>
        </p:nvSpPr>
        <p:spPr>
          <a:xfrm>
            <a:off x="1732175" y="204429"/>
            <a:ext cx="2483372" cy="400110"/>
          </a:xfrm>
          <a:prstGeom prst="rect">
            <a:avLst/>
          </a:prstGeom>
          <a:noFill/>
        </p:spPr>
        <p:txBody>
          <a:bodyPr wrap="none" rtlCol="0">
            <a:spAutoFit/>
          </a:bodyPr>
          <a:lstStyle/>
          <a:p>
            <a:r>
              <a:rPr lang="es-ES" sz="2000" dirty="0">
                <a:solidFill>
                  <a:srgbClr val="2F5496"/>
                </a:solidFill>
                <a:effectLst/>
                <a:latin typeface="Comic Sans MS" panose="030F0702030302020204" pitchFamily="66" charset="0"/>
                <a:ea typeface="Calibri" panose="020F0502020204030204" pitchFamily="34" charset="0"/>
                <a:cs typeface="Times New Roman" panose="02020603050405020304" pitchFamily="18" charset="0"/>
              </a:rPr>
              <a:t>Pruebas de sistema</a:t>
            </a:r>
            <a:endParaRPr lang="es-ES" sz="2000" dirty="0">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E9657111-BC3C-4EF6-8143-38AB71480D5D}"/>
              </a:ext>
            </a:extLst>
          </p:cNvPr>
          <p:cNvSpPr txBox="1"/>
          <p:nvPr/>
        </p:nvSpPr>
        <p:spPr>
          <a:xfrm>
            <a:off x="1571625" y="545157"/>
            <a:ext cx="9963150" cy="2601674"/>
          </a:xfrm>
          <a:prstGeom prst="rect">
            <a:avLst/>
          </a:prstGeom>
          <a:noFill/>
        </p:spPr>
        <p:txBody>
          <a:bodyPr wrap="square">
            <a:spAutoFit/>
          </a:bodyPr>
          <a:lstStyle/>
          <a:p>
            <a:pPr lvl="0" algn="just">
              <a:lnSpc>
                <a:spcPct val="150000"/>
              </a:lnSpc>
              <a:buSzPts val="1100"/>
            </a:pPr>
            <a:r>
              <a:rPr lang="es-ES" sz="1400" b="1" dirty="0">
                <a:effectLst/>
                <a:latin typeface="Comic Sans MS" panose="030F0702030302020204" pitchFamily="66" charset="0"/>
                <a:ea typeface="Calibri" panose="020F0502020204030204" pitchFamily="34" charset="0"/>
                <a:cs typeface="Times New Roman" panose="02020603050405020304" pitchFamily="18" charset="0"/>
              </a:rPr>
              <a:t>Sistema de aviso de incompatibilidades o </a:t>
            </a:r>
            <a:r>
              <a:rPr lang="es-ES" sz="1400" b="1" dirty="0" err="1">
                <a:effectLst/>
                <a:latin typeface="Comic Sans MS" panose="030F0702030302020204" pitchFamily="66" charset="0"/>
                <a:ea typeface="Calibri" panose="020F0502020204030204" pitchFamily="34" charset="0"/>
                <a:cs typeface="Times New Roman" panose="02020603050405020304" pitchFamily="18" charset="0"/>
              </a:rPr>
              <a:t>warning</a:t>
            </a:r>
            <a:r>
              <a:rPr lang="es-ES" sz="1400" b="1" dirty="0">
                <a:effectLst/>
                <a:latin typeface="Comic Sans MS" panose="030F0702030302020204" pitchFamily="66" charset="0"/>
                <a:ea typeface="Calibri" panose="020F0502020204030204" pitchFamily="34" charset="0"/>
                <a:cs typeface="Times New Roman" panose="02020603050405020304" pitchFamily="18" charset="0"/>
              </a:rPr>
              <a:t>:</a:t>
            </a:r>
          </a:p>
          <a:p>
            <a:pPr marL="742950" lvl="1" indent="-285750" algn="just">
              <a:lnSpc>
                <a:spcPct val="150000"/>
              </a:lnSpc>
              <a:buFont typeface="Symbol" panose="05050102010706020507" pitchFamily="18" charset="2"/>
              <a:buChar char=""/>
            </a:pPr>
            <a:r>
              <a:rPr lang="es-ES" sz="1200" i="1" dirty="0">
                <a:effectLst/>
                <a:latin typeface="Comic Sans MS" panose="030F0702030302020204" pitchFamily="66" charset="0"/>
                <a:ea typeface="Calibri" panose="020F0502020204030204" pitchFamily="34" charset="0"/>
                <a:cs typeface="Times New Roman" panose="02020603050405020304" pitchFamily="18" charset="0"/>
              </a:rPr>
              <a:t>Descripción:</a:t>
            </a:r>
            <a:r>
              <a:rPr lang="es-ES" sz="1200" dirty="0">
                <a:effectLst/>
                <a:latin typeface="Comic Sans MS" panose="030F0702030302020204" pitchFamily="66" charset="0"/>
                <a:ea typeface="Calibri" panose="020F0502020204030204" pitchFamily="34" charset="0"/>
                <a:cs typeface="Times New Roman" panose="02020603050405020304" pitchFamily="18" charset="0"/>
              </a:rPr>
              <a:t> Probaremos siendo un operario a incluir datos de medición siendo </a:t>
            </a:r>
            <a:r>
              <a:rPr lang="es-ES" sz="1200" dirty="0">
                <a:solidFill>
                  <a:schemeClr val="bg1"/>
                </a:solidFill>
                <a:effectLst/>
                <a:highlight>
                  <a:srgbClr val="FF0000"/>
                </a:highlight>
                <a:latin typeface="Comic Sans MS" panose="030F0702030302020204" pitchFamily="66" charset="0"/>
                <a:ea typeface="Calibri" panose="020F0502020204030204" pitchFamily="34" charset="0"/>
                <a:cs typeface="Times New Roman" panose="02020603050405020304" pitchFamily="18" charset="0"/>
              </a:rPr>
              <a:t>NO</a:t>
            </a:r>
            <a:r>
              <a:rPr lang="es-ES" sz="1200" dirty="0">
                <a:effectLst/>
                <a:latin typeface="Comic Sans MS" panose="030F0702030302020204" pitchFamily="66" charset="0"/>
                <a:ea typeface="Calibri" panose="020F0502020204030204" pitchFamily="34" charset="0"/>
                <a:cs typeface="Times New Roman" panose="02020603050405020304" pitchFamily="18" charset="0"/>
              </a:rPr>
              <a:t> conformes con la normativa la cual ha elegido y veremos cómo </a:t>
            </a:r>
            <a:r>
              <a:rPr lang="es-ES" sz="1200" u="sng" dirty="0">
                <a:solidFill>
                  <a:srgbClr val="7030A0"/>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se activa el sistema de </a:t>
            </a:r>
            <a:r>
              <a:rPr lang="es-ES" sz="1200" u="sng" dirty="0" err="1">
                <a:solidFill>
                  <a:srgbClr val="7030A0"/>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warning</a:t>
            </a:r>
            <a:r>
              <a:rPr lang="es-ES" sz="1200" dirty="0">
                <a:effectLst/>
                <a:latin typeface="Comic Sans MS" panose="030F0702030302020204" pitchFamily="66" charset="0"/>
                <a:ea typeface="Calibri" panose="020F0502020204030204" pitchFamily="34" charset="0"/>
                <a:cs typeface="Times New Roman" panose="02020603050405020304" pitchFamily="18" charset="0"/>
              </a:rPr>
              <a:t>.</a:t>
            </a:r>
          </a:p>
          <a:p>
            <a:pPr marL="742950" lvl="1" indent="-285750" algn="just">
              <a:lnSpc>
                <a:spcPct val="150000"/>
              </a:lnSpc>
              <a:buFont typeface="Symbol" panose="05050102010706020507" pitchFamily="18" charset="2"/>
              <a:buChar char=""/>
            </a:pPr>
            <a:r>
              <a:rPr lang="es-ES" sz="1200" i="1" dirty="0">
                <a:effectLst/>
                <a:latin typeface="Comic Sans MS" panose="030F0702030302020204" pitchFamily="66" charset="0"/>
                <a:ea typeface="Calibri" panose="020F0502020204030204" pitchFamily="34" charset="0"/>
                <a:cs typeface="Times New Roman" panose="02020603050405020304" pitchFamily="18" charset="0"/>
              </a:rPr>
              <a:t>Precondiciones:</a:t>
            </a:r>
            <a:r>
              <a:rPr lang="es-ES" sz="1200" dirty="0">
                <a:effectLst/>
                <a:latin typeface="Comic Sans MS" panose="030F0702030302020204" pitchFamily="66" charset="0"/>
                <a:ea typeface="Calibri" panose="020F0502020204030204" pitchFamily="34" charset="0"/>
                <a:cs typeface="Times New Roman" panose="02020603050405020304" pitchFamily="18" charset="0"/>
              </a:rPr>
              <a:t> El administrador debe haber introducido la normativa a referenciar incluyendo todas las medidas estándar a comparar.</a:t>
            </a:r>
          </a:p>
          <a:p>
            <a:pPr marL="742950" lvl="1" indent="-285750" algn="just">
              <a:lnSpc>
                <a:spcPct val="150000"/>
              </a:lnSpc>
              <a:buFont typeface="Symbol" panose="05050102010706020507" pitchFamily="18" charset="2"/>
              <a:buChar char=""/>
            </a:pPr>
            <a:r>
              <a:rPr lang="es-ES" sz="1200" i="1" dirty="0">
                <a:effectLst/>
                <a:latin typeface="Comic Sans MS" panose="030F0702030302020204" pitchFamily="66" charset="0"/>
                <a:ea typeface="Calibri" panose="020F0502020204030204" pitchFamily="34" charset="0"/>
                <a:cs typeface="Times New Roman" panose="02020603050405020304" pitchFamily="18" charset="0"/>
              </a:rPr>
              <a:t>Resultado esperado:</a:t>
            </a:r>
            <a:r>
              <a:rPr lang="es-ES" sz="1200" dirty="0">
                <a:effectLst/>
                <a:latin typeface="Comic Sans MS" panose="030F0702030302020204" pitchFamily="66" charset="0"/>
                <a:ea typeface="Calibri" panose="020F0502020204030204" pitchFamily="34" charset="0"/>
                <a:cs typeface="Times New Roman" panose="02020603050405020304" pitchFamily="18" charset="0"/>
              </a:rPr>
              <a:t> Una vez introducido todos sus datos de medición, el sistema de </a:t>
            </a:r>
            <a:r>
              <a:rPr lang="es-ES" sz="1200" dirty="0" err="1">
                <a:effectLst/>
                <a:latin typeface="Comic Sans MS" panose="030F0702030302020204" pitchFamily="66" charset="0"/>
                <a:ea typeface="Calibri" panose="020F0502020204030204" pitchFamily="34" charset="0"/>
                <a:cs typeface="Times New Roman" panose="02020603050405020304" pitchFamily="18" charset="0"/>
              </a:rPr>
              <a:t>warning</a:t>
            </a:r>
            <a:r>
              <a:rPr lang="es-ES" sz="1200" dirty="0">
                <a:effectLst/>
                <a:latin typeface="Comic Sans MS" panose="030F0702030302020204" pitchFamily="66" charset="0"/>
                <a:ea typeface="Calibri" panose="020F0502020204030204" pitchFamily="34" charset="0"/>
                <a:cs typeface="Times New Roman" panose="02020603050405020304" pitchFamily="18" charset="0"/>
              </a:rPr>
              <a:t> hace un chequeo de cada medición haciendo una detección de la medida incompatible con los estándares vigentes y lanzando una ventana modal avisando del campo incorrecto para su corrección.</a:t>
            </a:r>
          </a:p>
          <a:p>
            <a:pPr marL="742950" lvl="1" indent="-285750" algn="just">
              <a:lnSpc>
                <a:spcPct val="150000"/>
              </a:lnSpc>
              <a:spcAft>
                <a:spcPts val="800"/>
              </a:spcAft>
              <a:buFont typeface="Symbol" panose="05050102010706020507" pitchFamily="18" charset="2"/>
              <a:buChar char=""/>
            </a:pPr>
            <a:r>
              <a:rPr lang="es-ES" sz="1200" i="1" dirty="0">
                <a:effectLst/>
                <a:latin typeface="Comic Sans MS" panose="030F0702030302020204" pitchFamily="66" charset="0"/>
                <a:ea typeface="Calibri" panose="020F0502020204030204" pitchFamily="34" charset="0"/>
                <a:cs typeface="Times New Roman" panose="02020603050405020304" pitchFamily="18" charset="0"/>
              </a:rPr>
              <a:t>Resultado de la prueba:</a:t>
            </a:r>
            <a:r>
              <a:rPr lang="es-ES" sz="1200" dirty="0">
                <a:effectLst/>
                <a:latin typeface="Comic Sans MS" panose="030F0702030302020204" pitchFamily="66" charset="0"/>
                <a:ea typeface="Calibri" panose="020F0502020204030204" pitchFamily="34" charset="0"/>
                <a:cs typeface="Times New Roman" panose="02020603050405020304" pitchFamily="18" charset="0"/>
              </a:rPr>
              <a:t> prueba pasada con éxito.</a:t>
            </a:r>
          </a:p>
        </p:txBody>
      </p:sp>
      <p:pic>
        <p:nvPicPr>
          <p:cNvPr id="6" name="Imagen 5">
            <a:extLst>
              <a:ext uri="{FF2B5EF4-FFF2-40B4-BE49-F238E27FC236}">
                <a16:creationId xmlns:a16="http://schemas.microsoft.com/office/drawing/2014/main" id="{3F824FB1-6CA8-4ED4-96B4-95421D4F1F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7570" y="3116827"/>
            <a:ext cx="6355080" cy="3760223"/>
          </a:xfrm>
          <a:prstGeom prst="rect">
            <a:avLst/>
          </a:prstGeom>
        </p:spPr>
      </p:pic>
      <p:pic>
        <p:nvPicPr>
          <p:cNvPr id="5" name="Gráfico 4" descr="Marca de verificación con relleno sólido">
            <a:extLst>
              <a:ext uri="{FF2B5EF4-FFF2-40B4-BE49-F238E27FC236}">
                <a16:creationId xmlns:a16="http://schemas.microsoft.com/office/drawing/2014/main" id="{3D589D93-9F03-4C45-9095-C3B5626DF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20375" y="4340121"/>
            <a:ext cx="914400" cy="914400"/>
          </a:xfrm>
          <a:prstGeom prst="rect">
            <a:avLst/>
          </a:prstGeom>
        </p:spPr>
      </p:pic>
    </p:spTree>
    <p:extLst>
      <p:ext uri="{BB962C8B-B14F-4D97-AF65-F5344CB8AC3E}">
        <p14:creationId xmlns:p14="http://schemas.microsoft.com/office/powerpoint/2010/main" val="379747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ngeniero con linterna inspecciona un cilindro de acero">
            <a:extLst>
              <a:ext uri="{FF2B5EF4-FFF2-40B4-BE49-F238E27FC236}">
                <a16:creationId xmlns:a16="http://schemas.microsoft.com/office/drawing/2014/main" id="{7637AD74-D2B5-4459-9813-2861FC8272A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285999" y="1057274"/>
            <a:ext cx="7988663" cy="5324475"/>
          </a:xfrm>
          <a:prstGeom prst="ellipse">
            <a:avLst/>
          </a:prstGeom>
          <a:ln>
            <a:noFill/>
          </a:ln>
          <a:effectLst>
            <a:softEdge rad="112500"/>
          </a:effectLst>
        </p:spPr>
      </p:pic>
      <p:sp>
        <p:nvSpPr>
          <p:cNvPr id="3" name="CuadroTexto 2">
            <a:extLst>
              <a:ext uri="{FF2B5EF4-FFF2-40B4-BE49-F238E27FC236}">
                <a16:creationId xmlns:a16="http://schemas.microsoft.com/office/drawing/2014/main" id="{8121ECBE-737D-4617-ACD2-1388F5B201CA}"/>
              </a:ext>
            </a:extLst>
          </p:cNvPr>
          <p:cNvSpPr txBox="1"/>
          <p:nvPr/>
        </p:nvSpPr>
        <p:spPr>
          <a:xfrm>
            <a:off x="2285999" y="275684"/>
            <a:ext cx="4000501" cy="5218801"/>
          </a:xfrm>
          <a:prstGeom prst="rect">
            <a:avLst/>
          </a:prstGeom>
          <a:noFill/>
        </p:spPr>
        <p:txBody>
          <a:bodyPr wrap="square">
            <a:spAutoFit/>
          </a:bodyPr>
          <a:lstStyle/>
          <a:p>
            <a:pPr algn="just">
              <a:lnSpc>
                <a:spcPct val="150000"/>
              </a:lnSpc>
              <a:spcAft>
                <a:spcPts val="800"/>
              </a:spcAft>
            </a:pPr>
            <a:r>
              <a:rPr lang="es-ES" sz="2800" b="1" dirty="0">
                <a:solidFill>
                  <a:srgbClr val="2F5496"/>
                </a:solidFill>
                <a:effectLst/>
                <a:latin typeface="Arial" panose="020B0604020202020204" pitchFamily="34" charset="0"/>
                <a:ea typeface="Calibri" panose="020F0502020204030204" pitchFamily="34" charset="0"/>
                <a:cs typeface="Arial" panose="020B0604020202020204" pitchFamily="34" charset="0"/>
              </a:rPr>
              <a:t>Tabla de contenido</a:t>
            </a:r>
            <a:endParaRPr lang="es-ES" sz="2400" dirty="0">
              <a:effectLst/>
              <a:latin typeface="Arial" panose="020B0604020202020204" pitchFamily="34" charset="0"/>
              <a:ea typeface="Calibri" panose="020F0502020204030204" pitchFamily="34" charset="0"/>
              <a:cs typeface="Arial" panose="020B0604020202020204" pitchFamily="34" charset="0"/>
            </a:endParaRPr>
          </a:p>
          <a:p>
            <a:pPr lvl="0" algn="just">
              <a:lnSpc>
                <a:spcPct val="150000"/>
              </a:lnSpc>
            </a:pPr>
            <a:r>
              <a:rPr lang="es-ES" sz="1200" b="1" dirty="0">
                <a:effectLst/>
                <a:latin typeface="Comic Sans MS" panose="030F0702030302020204" pitchFamily="66" charset="0"/>
                <a:ea typeface="Calibri" panose="020F0502020204030204" pitchFamily="34" charset="0"/>
                <a:cs typeface="Arial" panose="020B0604020202020204" pitchFamily="34" charset="0"/>
              </a:rPr>
              <a:t>Introducción</a:t>
            </a:r>
            <a:endParaRPr lang="es-ES" sz="1100" b="1" dirty="0">
              <a:effectLst/>
              <a:latin typeface="Comic Sans MS" panose="030F0702030302020204" pitchFamily="66" charset="0"/>
              <a:ea typeface="Calibri" panose="020F0502020204030204" pitchFamily="34" charset="0"/>
              <a:cs typeface="Arial" panose="020B0604020202020204" pitchFamily="34" charset="0"/>
            </a:endParaRP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Contextualización</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Motivación</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Objetivos</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Estado del Arte</a:t>
            </a:r>
          </a:p>
          <a:p>
            <a:pPr lvl="0" algn="just">
              <a:lnSpc>
                <a:spcPct val="150000"/>
              </a:lnSpc>
            </a:pPr>
            <a:r>
              <a:rPr lang="es-ES" sz="1200" b="1" dirty="0">
                <a:effectLst/>
                <a:latin typeface="Comic Sans MS" panose="030F0702030302020204" pitchFamily="66" charset="0"/>
                <a:ea typeface="Calibri" panose="020F0502020204030204" pitchFamily="34" charset="0"/>
                <a:cs typeface="Arial" panose="020B0604020202020204" pitchFamily="34" charset="0"/>
              </a:rPr>
              <a:t>Planificación</a:t>
            </a:r>
            <a:endParaRPr lang="es-ES" sz="1100" b="1" dirty="0">
              <a:effectLst/>
              <a:latin typeface="Comic Sans MS" panose="030F0702030302020204" pitchFamily="66" charset="0"/>
              <a:ea typeface="Calibri" panose="020F0502020204030204" pitchFamily="34" charset="0"/>
              <a:cs typeface="Arial" panose="020B0604020202020204" pitchFamily="34" charset="0"/>
            </a:endParaRP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Metodología de desarrollo</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Planificación del proyecto</a:t>
            </a:r>
          </a:p>
          <a:p>
            <a:pPr lvl="0" algn="just">
              <a:lnSpc>
                <a:spcPct val="150000"/>
              </a:lnSpc>
            </a:pPr>
            <a:r>
              <a:rPr lang="es-ES" sz="1200" b="1" dirty="0">
                <a:effectLst/>
                <a:latin typeface="Comic Sans MS" panose="030F0702030302020204" pitchFamily="66" charset="0"/>
                <a:ea typeface="Calibri" panose="020F0502020204030204" pitchFamily="34" charset="0"/>
                <a:cs typeface="Arial" panose="020B0604020202020204" pitchFamily="34" charset="0"/>
              </a:rPr>
              <a:t>Descripción del proyecto</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Requisitos de alto nivel</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Evaluación de riesgos</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Reducción de riesgos</a:t>
            </a:r>
          </a:p>
          <a:p>
            <a:pPr lvl="0" algn="just">
              <a:lnSpc>
                <a:spcPct val="150000"/>
              </a:lnSpc>
            </a:pPr>
            <a:r>
              <a:rPr lang="es-ES" sz="1200" b="1" dirty="0">
                <a:effectLst/>
                <a:latin typeface="Comic Sans MS" panose="030F0702030302020204" pitchFamily="66" charset="0"/>
                <a:ea typeface="Calibri" panose="020F0502020204030204" pitchFamily="34" charset="0"/>
                <a:cs typeface="Arial" panose="020B0604020202020204" pitchFamily="34" charset="0"/>
              </a:rPr>
              <a:t>Presupuestos</a:t>
            </a:r>
            <a:endParaRPr lang="es-ES" sz="1100" b="1" dirty="0">
              <a:effectLst/>
              <a:latin typeface="Comic Sans MS" panose="030F0702030302020204" pitchFamily="66" charset="0"/>
              <a:ea typeface="Calibri" panose="020F0502020204030204" pitchFamily="34" charset="0"/>
              <a:cs typeface="Arial" panose="020B0604020202020204" pitchFamily="34" charset="0"/>
            </a:endParaRP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Costes directos</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Costes indirectos	</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Otros costes</a:t>
            </a:r>
          </a:p>
          <a:p>
            <a:pPr lvl="1" algn="just">
              <a:lnSpc>
                <a:spcPct val="150000"/>
              </a:lnSpc>
            </a:pPr>
            <a:r>
              <a:rPr lang="es-ES" sz="1100" dirty="0">
                <a:latin typeface="Comic Sans MS" panose="030F0702030302020204" pitchFamily="66" charset="0"/>
                <a:ea typeface="Calibri" panose="020F0502020204030204" pitchFamily="34" charset="0"/>
                <a:cs typeface="Arial" panose="020B0604020202020204" pitchFamily="34" charset="0"/>
              </a:rPr>
              <a:t>Coste total</a:t>
            </a:r>
            <a:endParaRPr lang="es-ES" sz="1100" dirty="0">
              <a:effectLst/>
              <a:latin typeface="Comic Sans MS" panose="030F0702030302020204" pitchFamily="66" charset="0"/>
              <a:ea typeface="Calibri" panose="020F050202020403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C1F84B7E-9804-4DF5-BA04-72D816DA8669}"/>
              </a:ext>
            </a:extLst>
          </p:cNvPr>
          <p:cNvSpPr txBox="1"/>
          <p:nvPr/>
        </p:nvSpPr>
        <p:spPr>
          <a:xfrm>
            <a:off x="6465506" y="1252170"/>
            <a:ext cx="3630149" cy="4242315"/>
          </a:xfrm>
          <a:prstGeom prst="rect">
            <a:avLst/>
          </a:prstGeom>
          <a:noFill/>
        </p:spPr>
        <p:txBody>
          <a:bodyPr wrap="square" rtlCol="0">
            <a:spAutoFit/>
          </a:bodyPr>
          <a:lstStyle/>
          <a:p>
            <a:pPr lvl="0" algn="just">
              <a:lnSpc>
                <a:spcPct val="150000"/>
              </a:lnSpc>
            </a:pPr>
            <a:r>
              <a:rPr lang="es-ES" sz="1200" b="1" dirty="0">
                <a:effectLst/>
                <a:latin typeface="Comic Sans MS" panose="030F0702030302020204" pitchFamily="66" charset="0"/>
                <a:ea typeface="Calibri" panose="020F0502020204030204" pitchFamily="34" charset="0"/>
                <a:cs typeface="Arial" panose="020B0604020202020204" pitchFamily="34" charset="0"/>
              </a:rPr>
              <a:t>Análisis de requisitos</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Requisitos funcionales</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Diagrama de los casos de uso</a:t>
            </a:r>
          </a:p>
          <a:p>
            <a:pPr lvl="0" algn="just">
              <a:lnSpc>
                <a:spcPct val="150000"/>
              </a:lnSpc>
            </a:pPr>
            <a:r>
              <a:rPr lang="es-ES" sz="1200" b="1" dirty="0">
                <a:effectLst/>
                <a:latin typeface="Comic Sans MS" panose="030F0702030302020204" pitchFamily="66" charset="0"/>
                <a:ea typeface="Calibri" panose="020F0502020204030204" pitchFamily="34" charset="0"/>
                <a:cs typeface="Arial" panose="020B0604020202020204" pitchFamily="34" charset="0"/>
              </a:rPr>
              <a:t>Diseño</a:t>
            </a:r>
            <a:r>
              <a:rPr lang="es-ES" sz="1200" dirty="0">
                <a:effectLst/>
                <a:latin typeface="Comic Sans MS" panose="030F0702030302020204" pitchFamily="66" charset="0"/>
                <a:ea typeface="Calibri" panose="020F0502020204030204" pitchFamily="34" charset="0"/>
                <a:cs typeface="Arial" panose="020B0604020202020204" pitchFamily="34" charset="0"/>
              </a:rPr>
              <a:t>	</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Modelo conceptual de datos</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Diagrama de interacción</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Diseño lógico de la arquitectura</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Diseño físico</a:t>
            </a:r>
          </a:p>
          <a:p>
            <a:pPr lvl="0" algn="just">
              <a:lnSpc>
                <a:spcPct val="150000"/>
              </a:lnSpc>
            </a:pPr>
            <a:r>
              <a:rPr lang="es-ES" sz="1200" b="1" dirty="0">
                <a:effectLst/>
                <a:latin typeface="Comic Sans MS" panose="030F0702030302020204" pitchFamily="66" charset="0"/>
                <a:ea typeface="Calibri" panose="020F0502020204030204" pitchFamily="34" charset="0"/>
                <a:cs typeface="Arial" panose="020B0604020202020204" pitchFamily="34" charset="0"/>
              </a:rPr>
              <a:t>Implementación del sistema</a:t>
            </a:r>
          </a:p>
          <a:p>
            <a:pPr lvl="0" algn="just">
              <a:lnSpc>
                <a:spcPct val="150000"/>
              </a:lnSpc>
            </a:pPr>
            <a:r>
              <a:rPr lang="es-ES" sz="1200" b="1" dirty="0">
                <a:effectLst/>
                <a:latin typeface="Comic Sans MS" panose="030F0702030302020204" pitchFamily="66" charset="0"/>
                <a:ea typeface="Calibri" panose="020F0502020204030204" pitchFamily="34" charset="0"/>
                <a:cs typeface="Arial" panose="020B0604020202020204" pitchFamily="34" charset="0"/>
              </a:rPr>
              <a:t>Pruebas del sistema</a:t>
            </a:r>
          </a:p>
          <a:p>
            <a:pPr lvl="1" algn="just">
              <a:lnSpc>
                <a:spcPct val="150000"/>
              </a:lnSpc>
            </a:pPr>
            <a:r>
              <a:rPr lang="es-ES" sz="1100" dirty="0">
                <a:latin typeface="Comic Sans MS" panose="030F0702030302020204" pitchFamily="66" charset="0"/>
                <a:ea typeface="Calibri" panose="020F0502020204030204" pitchFamily="34" charset="0"/>
                <a:cs typeface="Arial" panose="020B0604020202020204" pitchFamily="34" charset="0"/>
              </a:rPr>
              <a:t>Pruebas unitarias</a:t>
            </a:r>
            <a:endParaRPr lang="es-ES" sz="1100" dirty="0">
              <a:effectLst/>
              <a:latin typeface="Comic Sans MS" panose="030F0702030302020204" pitchFamily="66" charset="0"/>
              <a:ea typeface="Calibri" panose="020F0502020204030204" pitchFamily="34" charset="0"/>
              <a:cs typeface="Arial" panose="020B0604020202020204" pitchFamily="34" charset="0"/>
            </a:endParaRP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Pruebas de sistema</a:t>
            </a:r>
          </a:p>
          <a:p>
            <a:pPr lvl="0" algn="just">
              <a:lnSpc>
                <a:spcPct val="150000"/>
              </a:lnSpc>
            </a:pPr>
            <a:r>
              <a:rPr lang="es-ES" sz="1200" b="1" dirty="0">
                <a:effectLst/>
                <a:latin typeface="Comic Sans MS" panose="030F0702030302020204" pitchFamily="66" charset="0"/>
                <a:ea typeface="Calibri" panose="020F0502020204030204" pitchFamily="34" charset="0"/>
                <a:cs typeface="Arial" panose="020B0604020202020204" pitchFamily="34" charset="0"/>
              </a:rPr>
              <a:t>Conclusiones</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Lecciones aprendidas	</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Objetivos cumplidos</a:t>
            </a:r>
          </a:p>
          <a:p>
            <a:pPr lvl="1" algn="just">
              <a:lnSpc>
                <a:spcPct val="150000"/>
              </a:lnSpc>
            </a:pPr>
            <a:r>
              <a:rPr lang="es-ES" sz="1100" dirty="0">
                <a:effectLst/>
                <a:latin typeface="Comic Sans MS" panose="030F0702030302020204" pitchFamily="66" charset="0"/>
                <a:ea typeface="Calibri" panose="020F0502020204030204" pitchFamily="34" charset="0"/>
                <a:cs typeface="Arial" panose="020B0604020202020204" pitchFamily="34" charset="0"/>
              </a:rPr>
              <a:t>Trabajo Futuro</a:t>
            </a:r>
          </a:p>
        </p:txBody>
      </p:sp>
    </p:spTree>
    <p:extLst>
      <p:ext uri="{BB962C8B-B14F-4D97-AF65-F5344CB8AC3E}">
        <p14:creationId xmlns:p14="http://schemas.microsoft.com/office/powerpoint/2010/main" val="259199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96D086D0-4DFB-484C-906E-A5827A1DC5D8}"/>
              </a:ext>
            </a:extLst>
          </p:cNvPr>
          <p:cNvGraphicFramePr>
            <a:graphicFrameLocks noGrp="1"/>
          </p:cNvGraphicFramePr>
          <p:nvPr>
            <p:extLst>
              <p:ext uri="{D42A27DB-BD31-4B8C-83A1-F6EECF244321}">
                <p14:modId xmlns:p14="http://schemas.microsoft.com/office/powerpoint/2010/main" val="2850858345"/>
              </p:ext>
            </p:extLst>
          </p:nvPr>
        </p:nvGraphicFramePr>
        <p:xfrm>
          <a:off x="2375774" y="1228070"/>
          <a:ext cx="8587501" cy="5477726"/>
        </p:xfrm>
        <a:graphic>
          <a:graphicData uri="http://schemas.openxmlformats.org/drawingml/2006/table">
            <a:tbl>
              <a:tblPr firstRow="1" firstCol="1" bandRow="1">
                <a:tableStyleId>{5C22544A-7EE6-4342-B048-85BDC9FD1C3A}</a:tableStyleId>
              </a:tblPr>
              <a:tblGrid>
                <a:gridCol w="2547901">
                  <a:extLst>
                    <a:ext uri="{9D8B030D-6E8A-4147-A177-3AD203B41FA5}">
                      <a16:colId xmlns:a16="http://schemas.microsoft.com/office/drawing/2014/main" val="3591667615"/>
                    </a:ext>
                  </a:extLst>
                </a:gridCol>
                <a:gridCol w="3182100">
                  <a:extLst>
                    <a:ext uri="{9D8B030D-6E8A-4147-A177-3AD203B41FA5}">
                      <a16:colId xmlns:a16="http://schemas.microsoft.com/office/drawing/2014/main" val="1622136683"/>
                    </a:ext>
                  </a:extLst>
                </a:gridCol>
                <a:gridCol w="2857500">
                  <a:extLst>
                    <a:ext uri="{9D8B030D-6E8A-4147-A177-3AD203B41FA5}">
                      <a16:colId xmlns:a16="http://schemas.microsoft.com/office/drawing/2014/main" val="1776433234"/>
                    </a:ext>
                  </a:extLst>
                </a:gridCol>
              </a:tblGrid>
              <a:tr h="772180">
                <a:tc>
                  <a:txBody>
                    <a:bodyPr/>
                    <a:lstStyle/>
                    <a:p>
                      <a:pPr algn="ctr">
                        <a:lnSpc>
                          <a:spcPct val="107000"/>
                        </a:lnSpc>
                        <a:spcAft>
                          <a:spcPts val="800"/>
                        </a:spcAft>
                      </a:pPr>
                      <a:r>
                        <a:rPr lang="es-ES" sz="2400" dirty="0">
                          <a:effectLst/>
                          <a:latin typeface="Comic Sans MS" panose="030F0702030302020204" pitchFamily="66" charset="0"/>
                          <a:ea typeface="Calibri" panose="020F0502020204030204" pitchFamily="34" charset="0"/>
                          <a:cs typeface="Times New Roman" panose="02020603050405020304" pitchFamily="18" charset="0"/>
                        </a:rPr>
                        <a:t>Tipo</a:t>
                      </a:r>
                      <a:endParaRPr lang="es-ES" sz="28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54038" marR="54038" marT="0" marB="0" anchor="ctr"/>
                </a:tc>
                <a:tc>
                  <a:txBody>
                    <a:bodyPr/>
                    <a:lstStyle/>
                    <a:p>
                      <a:pPr algn="ctr">
                        <a:lnSpc>
                          <a:spcPct val="107000"/>
                        </a:lnSpc>
                        <a:spcAft>
                          <a:spcPts val="800"/>
                        </a:spcAft>
                      </a:pPr>
                      <a:r>
                        <a:rPr lang="es-ES" sz="900" cap="all" dirty="0">
                          <a:effectLst/>
                          <a:latin typeface="Comic Sans MS" panose="030F0702030302020204" pitchFamily="66" charset="0"/>
                        </a:rPr>
                        <a:t> </a:t>
                      </a:r>
                      <a:r>
                        <a:rPr lang="es-ES" sz="1800" b="1" kern="1200" cap="all" dirty="0">
                          <a:solidFill>
                            <a:schemeClr val="lt1"/>
                          </a:solidFill>
                          <a:effectLst/>
                          <a:latin typeface="Comic Sans MS" panose="030F0702030302020204" pitchFamily="66" charset="0"/>
                          <a:ea typeface="+mn-ea"/>
                          <a:cs typeface="+mn-cs"/>
                        </a:rPr>
                        <a:t>Nombre</a:t>
                      </a:r>
                      <a:endParaRPr lang="es-ES" sz="9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54038" marR="54038" marT="0" marB="0" anchor="ctr"/>
                </a:tc>
                <a:tc>
                  <a:txBody>
                    <a:bodyPr/>
                    <a:lstStyle/>
                    <a:p>
                      <a:pPr algn="ctr">
                        <a:lnSpc>
                          <a:spcPct val="107000"/>
                        </a:lnSpc>
                        <a:spcAft>
                          <a:spcPts val="800"/>
                        </a:spcAft>
                      </a:pPr>
                      <a:r>
                        <a:rPr lang="es-ES" sz="1800" b="1" kern="1200" cap="all" dirty="0">
                          <a:solidFill>
                            <a:schemeClr val="lt1"/>
                          </a:solidFill>
                          <a:effectLst/>
                          <a:latin typeface="Comic Sans MS" panose="030F0702030302020204" pitchFamily="66" charset="0"/>
                          <a:ea typeface="+mn-ea"/>
                          <a:cs typeface="+mn-cs"/>
                        </a:rPr>
                        <a:t>Resultado</a:t>
                      </a:r>
                    </a:p>
                  </a:txBody>
                  <a:tcPr marL="54038" marR="54038" marT="0" marB="0" anchor="ctr"/>
                </a:tc>
                <a:extLst>
                  <a:ext uri="{0D108BD9-81ED-4DB2-BD59-A6C34878D82A}">
                    <a16:rowId xmlns:a16="http://schemas.microsoft.com/office/drawing/2014/main" val="2100544724"/>
                  </a:ext>
                </a:extLst>
              </a:tr>
              <a:tr h="1570398">
                <a:tc>
                  <a:txBody>
                    <a:bodyPr/>
                    <a:lstStyle/>
                    <a:p>
                      <a:pPr marL="0" marR="0" lvl="0" indent="0" algn="ctr" defTabSz="457211" rtl="0" eaLnBrk="1" fontAlgn="auto" latinLnBrk="0" hangingPunct="1">
                        <a:lnSpc>
                          <a:spcPct val="107000"/>
                        </a:lnSpc>
                        <a:spcBef>
                          <a:spcPts val="0"/>
                        </a:spcBef>
                        <a:spcAft>
                          <a:spcPts val="800"/>
                        </a:spcAft>
                        <a:buClrTx/>
                        <a:buSzTx/>
                        <a:buFontTx/>
                        <a:buNone/>
                        <a:tabLst/>
                        <a:defRPr/>
                      </a:pPr>
                      <a:r>
                        <a:rPr lang="es-ES" sz="2000" cap="all" dirty="0">
                          <a:solidFill>
                            <a:schemeClr val="bg1"/>
                          </a:solidFill>
                          <a:effectLst/>
                          <a:latin typeface="Comic Sans MS" panose="030F0702030302020204" pitchFamily="66" charset="0"/>
                        </a:rPr>
                        <a:t> </a:t>
                      </a:r>
                      <a:r>
                        <a:rPr lang="es-ES" sz="20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Prueba unitaria</a:t>
                      </a:r>
                    </a:p>
                  </a:txBody>
                  <a:tcPr marL="54038" marR="54038" marT="0" marB="0" anchor="ctr"/>
                </a:tc>
                <a:tc>
                  <a:txBody>
                    <a:bodyPr/>
                    <a:lstStyle/>
                    <a:p>
                      <a:pPr marL="0" marR="0" lvl="0" indent="0" algn="ctr" defTabSz="457211" rtl="0" eaLnBrk="1" fontAlgn="auto" latinLnBrk="0" hangingPunct="1">
                        <a:lnSpc>
                          <a:spcPct val="107000"/>
                        </a:lnSpc>
                        <a:spcBef>
                          <a:spcPts val="0"/>
                        </a:spcBef>
                        <a:spcAft>
                          <a:spcPts val="800"/>
                        </a:spcAft>
                        <a:buClrTx/>
                        <a:buSzTx/>
                        <a:buFontTx/>
                        <a:buNone/>
                        <a:tabLst/>
                        <a:defRPr/>
                      </a:pPr>
                      <a:r>
                        <a:rPr lang="es-ES" sz="1000" b="0" dirty="0">
                          <a:effectLst/>
                          <a:latin typeface="Comic Sans MS" panose="030F0702030302020204" pitchFamily="66" charset="0"/>
                        </a:rPr>
                        <a:t> </a:t>
                      </a:r>
                      <a:r>
                        <a:rPr lang="es-ES" sz="1600" b="1" dirty="0">
                          <a:effectLst/>
                          <a:latin typeface="Comic Sans MS" panose="030F0702030302020204" pitchFamily="66" charset="0"/>
                          <a:ea typeface="Calibri" panose="020F0502020204030204" pitchFamily="34" charset="0"/>
                          <a:cs typeface="Times New Roman" panose="02020603050405020304" pitchFamily="18" charset="0"/>
                        </a:rPr>
                        <a:t>Actualización</a:t>
                      </a:r>
                      <a:r>
                        <a:rPr lang="es-ES" sz="1600" b="0" dirty="0">
                          <a:effectLst/>
                          <a:latin typeface="Comic Sans MS" panose="030F0702030302020204" pitchFamily="66" charset="0"/>
                          <a:ea typeface="Calibri" panose="020F0502020204030204" pitchFamily="34" charset="0"/>
                          <a:cs typeface="Times New Roman" panose="02020603050405020304" pitchFamily="18" charset="0"/>
                        </a:rPr>
                        <a:t> de datos </a:t>
                      </a:r>
                      <a:r>
                        <a:rPr lang="es-ES" sz="1600" b="1" dirty="0">
                          <a:effectLst/>
                          <a:latin typeface="Comic Sans MS" panose="030F0702030302020204" pitchFamily="66" charset="0"/>
                          <a:ea typeface="Calibri" panose="020F0502020204030204" pitchFamily="34" charset="0"/>
                          <a:cs typeface="Times New Roman" panose="02020603050405020304" pitchFamily="18" charset="0"/>
                        </a:rPr>
                        <a:t>estándares</a:t>
                      </a:r>
                      <a:r>
                        <a:rPr lang="es-ES" sz="1600" b="0" dirty="0">
                          <a:effectLst/>
                          <a:latin typeface="Comic Sans MS" panose="030F0702030302020204" pitchFamily="66" charset="0"/>
                          <a:ea typeface="Calibri" panose="020F0502020204030204" pitchFamily="34" charset="0"/>
                          <a:cs typeface="Times New Roman" panose="02020603050405020304" pitchFamily="18" charset="0"/>
                        </a:rPr>
                        <a:t> de medición</a:t>
                      </a:r>
                      <a:endParaRPr lang="es-ES" sz="900" b="0" i="1" dirty="0">
                        <a:effectLst/>
                        <a:latin typeface="Comic Sans MS" panose="030F0702030302020204" pitchFamily="66" charset="0"/>
                        <a:ea typeface="Calibri" panose="020F0502020204030204" pitchFamily="34" charset="0"/>
                        <a:cs typeface="Times New Roman" panose="02020603050405020304" pitchFamily="18" charset="0"/>
                      </a:endParaRPr>
                    </a:p>
                  </a:txBody>
                  <a:tcPr marL="54038" marR="54038" marT="0" marB="0" anchor="ctr"/>
                </a:tc>
                <a:tc>
                  <a:txBody>
                    <a:bodyPr/>
                    <a:lstStyle/>
                    <a:p>
                      <a:pPr algn="ctr">
                        <a:lnSpc>
                          <a:spcPct val="107000"/>
                        </a:lnSpc>
                        <a:spcAft>
                          <a:spcPts val="800"/>
                        </a:spcAft>
                      </a:pPr>
                      <a:endParaRPr lang="es-ES" sz="90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54038" marR="54038" marT="0" marB="0" anchor="ctr"/>
                </a:tc>
                <a:extLst>
                  <a:ext uri="{0D108BD9-81ED-4DB2-BD59-A6C34878D82A}">
                    <a16:rowId xmlns:a16="http://schemas.microsoft.com/office/drawing/2014/main" val="2931351310"/>
                  </a:ext>
                </a:extLst>
              </a:tr>
              <a:tr h="1564750">
                <a:tc>
                  <a:txBody>
                    <a:bodyPr/>
                    <a:lstStyle/>
                    <a:p>
                      <a:pPr marL="0" marR="0" lvl="0" indent="0" algn="ctr" defTabSz="457211" rtl="0" eaLnBrk="1" fontAlgn="auto" latinLnBrk="0" hangingPunct="1">
                        <a:lnSpc>
                          <a:spcPct val="107000"/>
                        </a:lnSpc>
                        <a:spcBef>
                          <a:spcPts val="0"/>
                        </a:spcBef>
                        <a:spcAft>
                          <a:spcPts val="800"/>
                        </a:spcAft>
                        <a:buClrTx/>
                        <a:buSzTx/>
                        <a:buFontTx/>
                        <a:buNone/>
                        <a:tabLst/>
                        <a:defRPr/>
                      </a:pPr>
                      <a:r>
                        <a:rPr lang="es-ES" sz="900" cap="all" dirty="0">
                          <a:solidFill>
                            <a:schemeClr val="bg1"/>
                          </a:solidFill>
                          <a:effectLst/>
                          <a:latin typeface="Comic Sans MS" panose="030F0702030302020204" pitchFamily="66" charset="0"/>
                        </a:rPr>
                        <a:t> </a:t>
                      </a:r>
                      <a:r>
                        <a:rPr lang="es-ES" sz="2000" b="1" kern="12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Prueba unitaria</a:t>
                      </a:r>
                    </a:p>
                    <a:p>
                      <a:pPr algn="ctr">
                        <a:lnSpc>
                          <a:spcPct val="107000"/>
                        </a:lnSpc>
                        <a:spcAft>
                          <a:spcPts val="800"/>
                        </a:spcAft>
                      </a:pPr>
                      <a:r>
                        <a:rPr lang="es-ES" sz="900" cap="all" dirty="0">
                          <a:effectLst/>
                          <a:latin typeface="Comic Sans MS" panose="030F0702030302020204" pitchFamily="66" charset="0"/>
                        </a:rPr>
                        <a:t> </a:t>
                      </a:r>
                      <a:endParaRPr lang="es-ES" sz="9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54038" marR="54038" marT="0" marB="0" anchor="ctr"/>
                </a:tc>
                <a:tc>
                  <a:txBody>
                    <a:bodyPr/>
                    <a:lstStyle/>
                    <a:p>
                      <a:pPr marL="0" marR="0" lvl="0" indent="0" algn="ctr" defTabSz="457211" rtl="0" eaLnBrk="1" fontAlgn="auto" latinLnBrk="0" hangingPunct="1">
                        <a:lnSpc>
                          <a:spcPct val="107000"/>
                        </a:lnSpc>
                        <a:spcBef>
                          <a:spcPts val="0"/>
                        </a:spcBef>
                        <a:spcAft>
                          <a:spcPts val="800"/>
                        </a:spcAft>
                        <a:buClrTx/>
                        <a:buSzTx/>
                        <a:buFontTx/>
                        <a:buNone/>
                        <a:tabLst/>
                        <a:defRPr/>
                      </a:pPr>
                      <a:r>
                        <a:rPr lang="es-ES" sz="1600" b="1" kern="1200" dirty="0">
                          <a:solidFill>
                            <a:schemeClr val="dk1"/>
                          </a:solidFill>
                          <a:effectLst/>
                          <a:latin typeface="Comic Sans MS" panose="030F0702030302020204" pitchFamily="66" charset="0"/>
                          <a:ea typeface="Calibri" panose="020F0502020204030204" pitchFamily="34" charset="0"/>
                          <a:cs typeface="Times New Roman" panose="02020603050405020304" pitchFamily="18" charset="0"/>
                        </a:rPr>
                        <a:t>Introducción</a:t>
                      </a:r>
                      <a:r>
                        <a:rPr lang="es-ES" sz="1600" b="0" kern="1200" dirty="0">
                          <a:solidFill>
                            <a:schemeClr val="dk1"/>
                          </a:solidFill>
                          <a:effectLst/>
                          <a:latin typeface="Comic Sans MS" panose="030F0702030302020204" pitchFamily="66" charset="0"/>
                          <a:ea typeface="Calibri" panose="020F0502020204030204" pitchFamily="34" charset="0"/>
                          <a:cs typeface="Times New Roman" panose="02020603050405020304" pitchFamily="18" charset="0"/>
                        </a:rPr>
                        <a:t> de datos de medición </a:t>
                      </a:r>
                    </a:p>
                  </a:txBody>
                  <a:tcPr marL="54038" marR="54038" marT="0" marB="0" anchor="ctr"/>
                </a:tc>
                <a:tc>
                  <a:txBody>
                    <a:bodyPr/>
                    <a:lstStyle/>
                    <a:p>
                      <a:pPr algn="ctr">
                        <a:lnSpc>
                          <a:spcPct val="107000"/>
                        </a:lnSpc>
                        <a:spcAft>
                          <a:spcPts val="800"/>
                        </a:spcAft>
                      </a:pPr>
                      <a:endParaRPr lang="es-ES" sz="9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54038" marR="54038" marT="0" marB="0" anchor="ctr"/>
                </a:tc>
                <a:extLst>
                  <a:ext uri="{0D108BD9-81ED-4DB2-BD59-A6C34878D82A}">
                    <a16:rowId xmlns:a16="http://schemas.microsoft.com/office/drawing/2014/main" val="2158783379"/>
                  </a:ext>
                </a:extLst>
              </a:tr>
              <a:tr h="1570398">
                <a:tc>
                  <a:txBody>
                    <a:bodyPr/>
                    <a:lstStyle/>
                    <a:p>
                      <a:pPr algn="ctr">
                        <a:lnSpc>
                          <a:spcPct val="107000"/>
                        </a:lnSpc>
                        <a:spcAft>
                          <a:spcPts val="800"/>
                        </a:spcAft>
                      </a:pPr>
                      <a:r>
                        <a:rPr lang="es-ES" sz="2000" b="1" kern="12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Prueba de sistema </a:t>
                      </a:r>
                    </a:p>
                  </a:txBody>
                  <a:tcPr marL="54038" marR="54038" marT="0" marB="0" anchor="ctr"/>
                </a:tc>
                <a:tc>
                  <a:txBody>
                    <a:bodyPr/>
                    <a:lstStyle/>
                    <a:p>
                      <a:pPr marL="0" marR="0" lvl="0" indent="0" algn="ctr" defTabSz="457211" rtl="0" eaLnBrk="1" fontAlgn="auto" latinLnBrk="0" hangingPunct="1">
                        <a:lnSpc>
                          <a:spcPct val="107000"/>
                        </a:lnSpc>
                        <a:spcBef>
                          <a:spcPts val="0"/>
                        </a:spcBef>
                        <a:spcAft>
                          <a:spcPts val="800"/>
                        </a:spcAft>
                        <a:buClrTx/>
                        <a:buSzTx/>
                        <a:buFontTx/>
                        <a:buNone/>
                        <a:tabLst/>
                        <a:defRPr/>
                      </a:pPr>
                      <a:r>
                        <a:rPr lang="es-ES" sz="1600" b="0" kern="1200" dirty="0">
                          <a:solidFill>
                            <a:schemeClr val="dk1"/>
                          </a:solidFill>
                          <a:effectLst/>
                          <a:latin typeface="Comic Sans MS" panose="030F0702030302020204" pitchFamily="66" charset="0"/>
                          <a:ea typeface="Calibri" panose="020F0502020204030204" pitchFamily="34" charset="0"/>
                          <a:cs typeface="Times New Roman" panose="02020603050405020304" pitchFamily="18" charset="0"/>
                        </a:rPr>
                        <a:t>Sistema de aviso de incompatibilidades o </a:t>
                      </a:r>
                      <a:r>
                        <a:rPr lang="es-ES" sz="1600" b="1" kern="1200" dirty="0" err="1">
                          <a:solidFill>
                            <a:schemeClr val="dk1"/>
                          </a:solidFill>
                          <a:effectLst/>
                          <a:latin typeface="Comic Sans MS" panose="030F0702030302020204" pitchFamily="66" charset="0"/>
                          <a:ea typeface="Calibri" panose="020F0502020204030204" pitchFamily="34" charset="0"/>
                          <a:cs typeface="Times New Roman" panose="02020603050405020304" pitchFamily="18" charset="0"/>
                        </a:rPr>
                        <a:t>warning</a:t>
                      </a:r>
                      <a:r>
                        <a:rPr lang="es-ES" sz="1000" dirty="0">
                          <a:effectLst/>
                          <a:latin typeface="Comic Sans MS" panose="030F0702030302020204" pitchFamily="66" charset="0"/>
                        </a:rPr>
                        <a:t> </a:t>
                      </a:r>
                      <a:endParaRPr lang="es-ES" sz="10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54038" marR="54038" marT="0" marB="0" anchor="ctr"/>
                </a:tc>
                <a:tc>
                  <a:txBody>
                    <a:bodyPr/>
                    <a:lstStyle/>
                    <a:p>
                      <a:pPr algn="ctr">
                        <a:lnSpc>
                          <a:spcPct val="107000"/>
                        </a:lnSpc>
                        <a:spcAft>
                          <a:spcPts val="800"/>
                        </a:spcAft>
                      </a:pPr>
                      <a:endParaRPr lang="es-ES" sz="900" dirty="0">
                        <a:solidFill>
                          <a:srgbClr val="000000"/>
                        </a:solidFill>
                        <a:effectLst/>
                        <a:latin typeface="Comic Sans MS" panose="030F0702030302020204" pitchFamily="66" charset="0"/>
                        <a:ea typeface="Calibri" panose="020F0502020204030204" pitchFamily="34" charset="0"/>
                        <a:cs typeface="Times New Roman" panose="02020603050405020304" pitchFamily="18" charset="0"/>
                      </a:endParaRPr>
                    </a:p>
                  </a:txBody>
                  <a:tcPr marL="54038" marR="54038" marT="0" marB="0" anchor="ctr"/>
                </a:tc>
                <a:extLst>
                  <a:ext uri="{0D108BD9-81ED-4DB2-BD59-A6C34878D82A}">
                    <a16:rowId xmlns:a16="http://schemas.microsoft.com/office/drawing/2014/main" val="1458086376"/>
                  </a:ext>
                </a:extLst>
              </a:tr>
            </a:tbl>
          </a:graphicData>
        </a:graphic>
      </p:graphicFrame>
      <p:pic>
        <p:nvPicPr>
          <p:cNvPr id="1027" name="Imagen 1">
            <a:extLst>
              <a:ext uri="{FF2B5EF4-FFF2-40B4-BE49-F238E27FC236}">
                <a16:creationId xmlns:a16="http://schemas.microsoft.com/office/drawing/2014/main" id="{671C8FC2-EF77-4187-9380-B41AFCC7B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101" y="5407126"/>
            <a:ext cx="1071562" cy="107156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1">
            <a:extLst>
              <a:ext uri="{FF2B5EF4-FFF2-40B4-BE49-F238E27FC236}">
                <a16:creationId xmlns:a16="http://schemas.microsoft.com/office/drawing/2014/main" id="{5374E15C-495A-46EC-9912-4D6795E69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101" y="2222556"/>
            <a:ext cx="1071562" cy="107156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1">
            <a:extLst>
              <a:ext uri="{FF2B5EF4-FFF2-40B4-BE49-F238E27FC236}">
                <a16:creationId xmlns:a16="http://schemas.microsoft.com/office/drawing/2014/main" id="{1FC9ECE0-B64F-4D0A-BDA3-B7C346CF1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101" y="3814841"/>
            <a:ext cx="1071562" cy="107156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B569AF6-0470-4237-8B8F-0AA99702EA3E}"/>
              </a:ext>
            </a:extLst>
          </p:cNvPr>
          <p:cNvSpPr txBox="1"/>
          <p:nvPr/>
        </p:nvSpPr>
        <p:spPr>
          <a:xfrm>
            <a:off x="2289844" y="409575"/>
            <a:ext cx="4577681" cy="523220"/>
          </a:xfrm>
          <a:prstGeom prst="rect">
            <a:avLst/>
          </a:prstGeom>
          <a:noFill/>
        </p:spPr>
        <p:txBody>
          <a:bodyPr wrap="square" rtlCol="0">
            <a:spAutoFit/>
          </a:bodyPr>
          <a:lstStyle/>
          <a:p>
            <a:r>
              <a:rPr lang="es-ES" sz="2800" b="1" cap="all" dirty="0">
                <a:solidFill>
                  <a:schemeClr val="accent1">
                    <a:lumMod val="75000"/>
                  </a:schemeClr>
                </a:solidFill>
                <a:effectLst/>
                <a:latin typeface="Comic Sans MS" panose="030F0702030302020204" pitchFamily="66" charset="0"/>
              </a:rPr>
              <a:t>Pruebas del sistema</a:t>
            </a:r>
            <a:endParaRPr lang="es-ES" sz="2800" b="1" dirty="0">
              <a:solidFill>
                <a:schemeClr val="accent1">
                  <a:lumMod val="75000"/>
                </a:schemeClr>
              </a:solidFill>
              <a:effectLst/>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959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CA222AE-E757-4435-B3C0-840B25472875}"/>
              </a:ext>
            </a:extLst>
          </p:cNvPr>
          <p:cNvSpPr txBox="1"/>
          <p:nvPr/>
        </p:nvSpPr>
        <p:spPr>
          <a:xfrm>
            <a:off x="1714500" y="-152400"/>
            <a:ext cx="3467100" cy="833883"/>
          </a:xfrm>
          <a:prstGeom prst="rect">
            <a:avLst/>
          </a:prstGeom>
          <a:noFill/>
        </p:spPr>
        <p:txBody>
          <a:bodyPr wrap="square">
            <a:spAutoFit/>
          </a:bodyPr>
          <a:lstStyle/>
          <a:p>
            <a:pPr lvl="0" algn="just">
              <a:lnSpc>
                <a:spcPct val="150000"/>
              </a:lnSpc>
              <a:buClr>
                <a:srgbClr val="2F5496"/>
              </a:buClr>
              <a:buSzPts val="1200"/>
            </a:pPr>
            <a:r>
              <a:rPr lang="es-ES" sz="3600" b="1" u="sng" dirty="0">
                <a:solidFill>
                  <a:srgbClr val="2F5496"/>
                </a:solidFill>
                <a:effectLst/>
                <a:latin typeface="Comic Sans MS" panose="030F0702030302020204" pitchFamily="66" charset="0"/>
                <a:ea typeface="Calibri" panose="020F0502020204030204" pitchFamily="34" charset="0"/>
                <a:cs typeface="Times New Roman" panose="02020603050405020304" pitchFamily="18" charset="0"/>
              </a:rPr>
              <a:t>Conclusiones</a:t>
            </a:r>
            <a:endParaRPr lang="es-ES" sz="3200" dirty="0">
              <a:effectLst/>
              <a:latin typeface="Comic Sans MS" panose="030F0702030302020204" pitchFamily="66" charset="0"/>
              <a:ea typeface="Calibri" panose="020F0502020204030204" pitchFamily="34" charset="0"/>
              <a:cs typeface="Times New Roman" panose="02020603050405020304" pitchFamily="18" charset="0"/>
            </a:endParaRPr>
          </a:p>
        </p:txBody>
      </p:sp>
      <p:graphicFrame>
        <p:nvGraphicFramePr>
          <p:cNvPr id="7" name="Tabla 6">
            <a:extLst>
              <a:ext uri="{FF2B5EF4-FFF2-40B4-BE49-F238E27FC236}">
                <a16:creationId xmlns:a16="http://schemas.microsoft.com/office/drawing/2014/main" id="{46E4F07D-CDCB-463F-810C-F24E8F690998}"/>
              </a:ext>
            </a:extLst>
          </p:cNvPr>
          <p:cNvGraphicFramePr>
            <a:graphicFrameLocks noGrp="1"/>
          </p:cNvGraphicFramePr>
          <p:nvPr>
            <p:extLst>
              <p:ext uri="{D42A27DB-BD31-4B8C-83A1-F6EECF244321}">
                <p14:modId xmlns:p14="http://schemas.microsoft.com/office/powerpoint/2010/main" val="633093626"/>
              </p:ext>
            </p:extLst>
          </p:nvPr>
        </p:nvGraphicFramePr>
        <p:xfrm>
          <a:off x="1981200" y="751488"/>
          <a:ext cx="9286876" cy="6001741"/>
        </p:xfrm>
        <a:graphic>
          <a:graphicData uri="http://schemas.openxmlformats.org/drawingml/2006/table">
            <a:tbl>
              <a:tblPr firstRow="1" firstCol="1" bandRow="1">
                <a:tableStyleId>{5C22544A-7EE6-4342-B048-85BDC9FD1C3A}</a:tableStyleId>
              </a:tblPr>
              <a:tblGrid>
                <a:gridCol w="2792282">
                  <a:extLst>
                    <a:ext uri="{9D8B030D-6E8A-4147-A177-3AD203B41FA5}">
                      <a16:colId xmlns:a16="http://schemas.microsoft.com/office/drawing/2014/main" val="2719889595"/>
                    </a:ext>
                  </a:extLst>
                </a:gridCol>
                <a:gridCol w="1179643">
                  <a:extLst>
                    <a:ext uri="{9D8B030D-6E8A-4147-A177-3AD203B41FA5}">
                      <a16:colId xmlns:a16="http://schemas.microsoft.com/office/drawing/2014/main" val="2702024282"/>
                    </a:ext>
                  </a:extLst>
                </a:gridCol>
                <a:gridCol w="2266658">
                  <a:extLst>
                    <a:ext uri="{9D8B030D-6E8A-4147-A177-3AD203B41FA5}">
                      <a16:colId xmlns:a16="http://schemas.microsoft.com/office/drawing/2014/main" val="3972019572"/>
                    </a:ext>
                  </a:extLst>
                </a:gridCol>
                <a:gridCol w="3048293">
                  <a:extLst>
                    <a:ext uri="{9D8B030D-6E8A-4147-A177-3AD203B41FA5}">
                      <a16:colId xmlns:a16="http://schemas.microsoft.com/office/drawing/2014/main" val="3931413020"/>
                    </a:ext>
                  </a:extLst>
                </a:gridCol>
              </a:tblGrid>
              <a:tr h="673455">
                <a:tc gridSpan="4">
                  <a:txBody>
                    <a:bodyPr/>
                    <a:lstStyle/>
                    <a:p>
                      <a:pPr algn="ctr">
                        <a:lnSpc>
                          <a:spcPct val="107000"/>
                        </a:lnSpc>
                        <a:spcAft>
                          <a:spcPts val="800"/>
                        </a:spcAft>
                      </a:pPr>
                      <a:r>
                        <a:rPr lang="es-ES" sz="2800" cap="all" dirty="0">
                          <a:effectLst/>
                          <a:latin typeface="Comic Sans MS" panose="030F0702030302020204" pitchFamily="66" charset="0"/>
                        </a:rPr>
                        <a:t>Lecciones Aprendidas</a:t>
                      </a:r>
                      <a:endParaRPr lang="es-ES" sz="16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31929" marR="31929" marT="0" marB="0" anchor="ct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00981907"/>
                  </a:ext>
                </a:extLst>
              </a:tr>
              <a:tr h="673455">
                <a:tc gridSpan="2">
                  <a:txBody>
                    <a:bodyPr/>
                    <a:lstStyle/>
                    <a:p>
                      <a:pPr algn="ctr">
                        <a:lnSpc>
                          <a:spcPct val="107000"/>
                        </a:lnSpc>
                        <a:spcAft>
                          <a:spcPts val="800"/>
                        </a:spcAft>
                      </a:pPr>
                      <a:r>
                        <a:rPr lang="es-ES" dirty="0">
                          <a:latin typeface="Comic Sans MS" panose="030F0702030302020204" pitchFamily="66" charset="0"/>
                        </a:rPr>
                        <a:t>Lenguajes: Python y XML</a:t>
                      </a:r>
                    </a:p>
                  </a:txBody>
                  <a:tcPr marL="31929" marR="31929" marT="0" marB="0" anchor="ctr"/>
                </a:tc>
                <a:tc hMerge="1">
                  <a:txBody>
                    <a:bodyPr/>
                    <a:lstStyle/>
                    <a:p>
                      <a:pPr algn="ctr">
                        <a:lnSpc>
                          <a:spcPct val="107000"/>
                        </a:lnSpc>
                        <a:spcAft>
                          <a:spcPts val="800"/>
                        </a:spcAft>
                      </a:pPr>
                      <a:endParaRPr lang="es-ES" sz="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tc gridSpan="2">
                  <a:txBody>
                    <a:bodyPr/>
                    <a:lstStyle/>
                    <a:p>
                      <a:endParaRPr lang="es-ES" dirty="0"/>
                    </a:p>
                  </a:txBody>
                  <a:tcPr marL="31929" marR="31929" marT="0" marB="0" anchor="ctr"/>
                </a:tc>
                <a:tc hMerge="1">
                  <a:txBody>
                    <a:bodyPr/>
                    <a:lstStyle/>
                    <a:p>
                      <a:endParaRPr lang="es-ES"/>
                    </a:p>
                  </a:txBody>
                  <a:tcPr/>
                </a:tc>
                <a:extLst>
                  <a:ext uri="{0D108BD9-81ED-4DB2-BD59-A6C34878D82A}">
                    <a16:rowId xmlns:a16="http://schemas.microsoft.com/office/drawing/2014/main" val="3873293772"/>
                  </a:ext>
                </a:extLst>
              </a:tr>
              <a:tr h="673455">
                <a:tc gridSpan="2">
                  <a:txBody>
                    <a:bodyPr/>
                    <a:lstStyle/>
                    <a:p>
                      <a:pPr algn="ctr">
                        <a:lnSpc>
                          <a:spcPct val="107000"/>
                        </a:lnSpc>
                        <a:spcAft>
                          <a:spcPts val="800"/>
                        </a:spcAft>
                      </a:pPr>
                      <a:r>
                        <a:rPr lang="es-ES" dirty="0">
                          <a:latin typeface="Comic Sans MS" panose="030F0702030302020204" pitchFamily="66" charset="0"/>
                        </a:rPr>
                        <a:t>Arquitectura MVC</a:t>
                      </a:r>
                    </a:p>
                  </a:txBody>
                  <a:tcPr marL="31929" marR="31929" marT="0" marB="0" anchor="ctr"/>
                </a:tc>
                <a:tc hMerge="1">
                  <a:txBody>
                    <a:bodyPr/>
                    <a:lstStyle/>
                    <a:p>
                      <a:pPr algn="ctr">
                        <a:lnSpc>
                          <a:spcPct val="107000"/>
                        </a:lnSpc>
                        <a:spcAft>
                          <a:spcPts val="800"/>
                        </a:spcAft>
                      </a:pPr>
                      <a:endParaRPr lang="es-E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tc gridSpan="2">
                  <a:txBody>
                    <a:bodyPr/>
                    <a:lstStyle/>
                    <a:p>
                      <a:endParaRPr lang="es-ES" dirty="0"/>
                    </a:p>
                  </a:txBody>
                  <a:tcPr marL="31929" marR="31929" marT="0" marB="0" anchor="ctr"/>
                </a:tc>
                <a:tc hMerge="1">
                  <a:txBody>
                    <a:bodyPr/>
                    <a:lstStyle/>
                    <a:p>
                      <a:endParaRPr lang="es-ES"/>
                    </a:p>
                  </a:txBody>
                  <a:tcPr/>
                </a:tc>
                <a:extLst>
                  <a:ext uri="{0D108BD9-81ED-4DB2-BD59-A6C34878D82A}">
                    <a16:rowId xmlns:a16="http://schemas.microsoft.com/office/drawing/2014/main" val="3341708633"/>
                  </a:ext>
                </a:extLst>
              </a:tr>
              <a:tr h="673455">
                <a:tc gridSpan="2">
                  <a:txBody>
                    <a:bodyPr/>
                    <a:lstStyle/>
                    <a:p>
                      <a:pPr algn="ctr">
                        <a:lnSpc>
                          <a:spcPct val="107000"/>
                        </a:lnSpc>
                        <a:spcAft>
                          <a:spcPts val="800"/>
                        </a:spcAft>
                      </a:pPr>
                      <a:r>
                        <a:rPr lang="es-ES" dirty="0">
                          <a:latin typeface="Comic Sans MS" panose="030F0702030302020204" pitchFamily="66" charset="0"/>
                        </a:rPr>
                        <a:t>Visual </a:t>
                      </a:r>
                      <a:r>
                        <a:rPr lang="es-ES" dirty="0" err="1">
                          <a:latin typeface="Comic Sans MS" panose="030F0702030302020204" pitchFamily="66" charset="0"/>
                        </a:rPr>
                        <a:t>studio</a:t>
                      </a:r>
                      <a:r>
                        <a:rPr lang="es-ES" dirty="0">
                          <a:latin typeface="Comic Sans MS" panose="030F0702030302020204" pitchFamily="66" charset="0"/>
                        </a:rPr>
                        <a:t> </a:t>
                      </a:r>
                      <a:r>
                        <a:rPr lang="es-ES" dirty="0" err="1">
                          <a:latin typeface="Comic Sans MS" panose="030F0702030302020204" pitchFamily="66" charset="0"/>
                        </a:rPr>
                        <a:t>code</a:t>
                      </a:r>
                      <a:r>
                        <a:rPr lang="es-ES" dirty="0">
                          <a:latin typeface="Comic Sans MS" panose="030F0702030302020204" pitchFamily="66" charset="0"/>
                        </a:rPr>
                        <a:t> (</a:t>
                      </a:r>
                      <a:r>
                        <a:rPr lang="es-ES" dirty="0" err="1">
                          <a:latin typeface="Comic Sans MS" panose="030F0702030302020204" pitchFamily="66" charset="0"/>
                        </a:rPr>
                        <a:t>vsc</a:t>
                      </a:r>
                      <a:r>
                        <a:rPr lang="es-ES" dirty="0">
                          <a:latin typeface="Comic Sans MS" panose="030F0702030302020204" pitchFamily="66" charset="0"/>
                        </a:rPr>
                        <a:t>)</a:t>
                      </a:r>
                    </a:p>
                  </a:txBody>
                  <a:tcPr marL="31929" marR="31929" marT="0" marB="0" anchor="ctr"/>
                </a:tc>
                <a:tc hMerge="1">
                  <a:txBody>
                    <a:bodyPr/>
                    <a:lstStyle/>
                    <a:p>
                      <a:pPr algn="ctr">
                        <a:lnSpc>
                          <a:spcPct val="107000"/>
                        </a:lnSpc>
                        <a:spcAft>
                          <a:spcPts val="800"/>
                        </a:spcAft>
                      </a:pPr>
                      <a:endParaRPr lang="es-E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tc gridSpan="2">
                  <a:txBody>
                    <a:bodyPr/>
                    <a:lstStyle/>
                    <a:p>
                      <a:endParaRPr lang="es-ES" dirty="0"/>
                    </a:p>
                  </a:txBody>
                  <a:tcPr marL="31929" marR="31929" marT="0" marB="0" anchor="ctr"/>
                </a:tc>
                <a:tc hMerge="1">
                  <a:txBody>
                    <a:bodyPr/>
                    <a:lstStyle/>
                    <a:p>
                      <a:endParaRPr lang="es-ES"/>
                    </a:p>
                  </a:txBody>
                  <a:tcPr/>
                </a:tc>
                <a:extLst>
                  <a:ext uri="{0D108BD9-81ED-4DB2-BD59-A6C34878D82A}">
                    <a16:rowId xmlns:a16="http://schemas.microsoft.com/office/drawing/2014/main" val="3971874557"/>
                  </a:ext>
                </a:extLst>
              </a:tr>
              <a:tr h="673455">
                <a:tc gridSpan="4">
                  <a:txBody>
                    <a:bodyPr/>
                    <a:lstStyle/>
                    <a:p>
                      <a:pPr algn="ctr">
                        <a:lnSpc>
                          <a:spcPct val="107000"/>
                        </a:lnSpc>
                        <a:spcAft>
                          <a:spcPts val="800"/>
                        </a:spcAft>
                      </a:pPr>
                      <a:r>
                        <a:rPr lang="es-ES" sz="2800" b="1" kern="1200" cap="all" dirty="0">
                          <a:solidFill>
                            <a:schemeClr val="lt1"/>
                          </a:solidFill>
                          <a:effectLst/>
                          <a:latin typeface="Comic Sans MS" panose="030F0702030302020204" pitchFamily="66" charset="0"/>
                          <a:ea typeface="+mn-ea"/>
                          <a:cs typeface="+mn-cs"/>
                        </a:rPr>
                        <a:t>Objetivos Cumplidos</a:t>
                      </a:r>
                    </a:p>
                  </a:txBody>
                  <a:tcPr marL="31929" marR="31929" marT="0" marB="0" anchor="ct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981869868"/>
                  </a:ext>
                </a:extLst>
              </a:tr>
              <a:tr h="673455">
                <a:tc>
                  <a:txBody>
                    <a:bodyPr/>
                    <a:lstStyle/>
                    <a:p>
                      <a:pPr algn="ctr">
                        <a:lnSpc>
                          <a:spcPct val="107000"/>
                        </a:lnSpc>
                        <a:spcAft>
                          <a:spcPts val="800"/>
                        </a:spcAft>
                      </a:pPr>
                      <a:r>
                        <a:rPr lang="es-ES" sz="2000" b="1" cap="all" dirty="0">
                          <a:effectLst/>
                          <a:latin typeface="Comic Sans MS" panose="030F0702030302020204" pitchFamily="66" charset="0"/>
                        </a:rPr>
                        <a:t>objetivo</a:t>
                      </a:r>
                      <a:endParaRPr lang="es-ES" sz="1600" b="1" dirty="0">
                        <a:effectLst/>
                        <a:latin typeface="Comic Sans MS" panose="030F0702030302020204" pitchFamily="66" charset="0"/>
                        <a:ea typeface="Calibri" panose="020F0502020204030204" pitchFamily="34" charset="0"/>
                        <a:cs typeface="Times New Roman" panose="02020603050405020304" pitchFamily="18" charset="0"/>
                      </a:endParaRPr>
                    </a:p>
                  </a:txBody>
                  <a:tcPr marL="31929" marR="31929" marT="0" marB="0" anchor="ctr"/>
                </a:tc>
                <a:tc gridSpan="2">
                  <a:txBody>
                    <a:bodyPr/>
                    <a:lstStyle/>
                    <a:p>
                      <a:pPr algn="ctr">
                        <a:lnSpc>
                          <a:spcPct val="107000"/>
                        </a:lnSpc>
                        <a:spcAft>
                          <a:spcPts val="800"/>
                        </a:spcAft>
                      </a:pPr>
                      <a:r>
                        <a:rPr lang="es-ES" sz="2000" b="1" dirty="0">
                          <a:effectLst/>
                          <a:latin typeface="Comic Sans MS" panose="030F0702030302020204" pitchFamily="66" charset="0"/>
                        </a:rPr>
                        <a:t>Nombre</a:t>
                      </a:r>
                      <a:endParaRPr lang="es-ES" sz="1600" b="1" dirty="0">
                        <a:effectLst/>
                        <a:latin typeface="Comic Sans MS" panose="030F0702030302020204" pitchFamily="66" charset="0"/>
                        <a:ea typeface="Calibri" panose="020F0502020204030204" pitchFamily="34" charset="0"/>
                        <a:cs typeface="Times New Roman" panose="02020603050405020304" pitchFamily="18" charset="0"/>
                      </a:endParaRPr>
                    </a:p>
                  </a:txBody>
                  <a:tcPr marL="31929" marR="31929" marT="0" marB="0" anchor="ctr"/>
                </a:tc>
                <a:tc hMerge="1">
                  <a:txBody>
                    <a:bodyPr/>
                    <a:lstStyle/>
                    <a:p>
                      <a:pPr algn="ctr">
                        <a:lnSpc>
                          <a:spcPct val="107000"/>
                        </a:lnSpc>
                        <a:spcAft>
                          <a:spcPts val="800"/>
                        </a:spcAft>
                      </a:pPr>
                      <a:endParaRPr lang="es-ES" sz="500">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tc>
                  <a:txBody>
                    <a:bodyPr/>
                    <a:lstStyle/>
                    <a:p>
                      <a:pPr algn="ctr">
                        <a:lnSpc>
                          <a:spcPct val="107000"/>
                        </a:lnSpc>
                        <a:spcAft>
                          <a:spcPts val="800"/>
                        </a:spcAft>
                      </a:pPr>
                      <a:r>
                        <a:rPr lang="es-ES" sz="2000" b="1" dirty="0">
                          <a:effectLst/>
                          <a:latin typeface="Comic Sans MS" panose="030F0702030302020204" pitchFamily="66" charset="0"/>
                        </a:rPr>
                        <a:t>Resultado</a:t>
                      </a:r>
                      <a:endParaRPr lang="es-ES" sz="1600" b="1" dirty="0">
                        <a:effectLst/>
                        <a:latin typeface="Comic Sans MS" panose="030F0702030302020204" pitchFamily="66" charset="0"/>
                        <a:ea typeface="Calibri" panose="020F0502020204030204" pitchFamily="34" charset="0"/>
                        <a:cs typeface="Times New Roman" panose="02020603050405020304" pitchFamily="18" charset="0"/>
                      </a:endParaRPr>
                    </a:p>
                  </a:txBody>
                  <a:tcPr marL="31929" marR="31929" marT="0" marB="0" anchor="ctr"/>
                </a:tc>
                <a:extLst>
                  <a:ext uri="{0D108BD9-81ED-4DB2-BD59-A6C34878D82A}">
                    <a16:rowId xmlns:a16="http://schemas.microsoft.com/office/drawing/2014/main" val="3299844818"/>
                  </a:ext>
                </a:extLst>
              </a:tr>
              <a:tr h="673455">
                <a:tc>
                  <a:txBody>
                    <a:bodyPr/>
                    <a:lstStyle/>
                    <a:p>
                      <a:pPr algn="ctr">
                        <a:lnSpc>
                          <a:spcPct val="107000"/>
                        </a:lnSpc>
                        <a:spcAft>
                          <a:spcPts val="800"/>
                        </a:spcAft>
                      </a:pPr>
                      <a:r>
                        <a:rPr lang="es-ES" sz="1600" dirty="0">
                          <a:latin typeface="Comic Sans MS" panose="030F0702030302020204" pitchFamily="66" charset="0"/>
                        </a:rPr>
                        <a:t>Objetivo 1</a:t>
                      </a:r>
                    </a:p>
                  </a:txBody>
                  <a:tcPr marL="31929" marR="31929" marT="0" marB="0" anchor="ctr"/>
                </a:tc>
                <a:tc gridSpan="2">
                  <a:txBody>
                    <a:bodyPr/>
                    <a:lstStyle/>
                    <a:p>
                      <a:pPr algn="ctr">
                        <a:lnSpc>
                          <a:spcPct val="107000"/>
                        </a:lnSpc>
                        <a:spcAft>
                          <a:spcPts val="800"/>
                        </a:spcAft>
                      </a:pPr>
                      <a:r>
                        <a:rPr lang="es-ES" sz="1000" dirty="0">
                          <a:effectLst/>
                          <a:latin typeface="Comic Sans MS" panose="030F0702030302020204" pitchFamily="66" charset="0"/>
                        </a:rPr>
                        <a:t>Crear un nuevo módulo dentro del ERP </a:t>
                      </a:r>
                      <a:r>
                        <a:rPr lang="es-ES" sz="1000" dirty="0" err="1">
                          <a:effectLst/>
                          <a:latin typeface="Comic Sans MS" panose="030F0702030302020204" pitchFamily="66" charset="0"/>
                        </a:rPr>
                        <a:t>Odoo</a:t>
                      </a:r>
                      <a:r>
                        <a:rPr lang="es-ES" sz="1000" dirty="0">
                          <a:effectLst/>
                          <a:latin typeface="Comic Sans MS" panose="030F0702030302020204" pitchFamily="66" charset="0"/>
                        </a:rPr>
                        <a:t>, que incluya datos relevantes de la normativa vigente.</a:t>
                      </a:r>
                      <a:endParaRPr lang="es-ES" sz="10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31929" marR="31929" marT="0" marB="0" anchor="ctr"/>
                </a:tc>
                <a:tc hMerge="1">
                  <a:txBody>
                    <a:bodyPr/>
                    <a:lstStyle/>
                    <a:p>
                      <a:pPr algn="ctr">
                        <a:lnSpc>
                          <a:spcPct val="107000"/>
                        </a:lnSpc>
                        <a:spcAft>
                          <a:spcPts val="800"/>
                        </a:spcAft>
                      </a:pPr>
                      <a:endParaRPr lang="es-ES" sz="500">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tc>
                  <a:txBody>
                    <a:bodyPr/>
                    <a:lstStyle/>
                    <a:p>
                      <a:pPr algn="ctr">
                        <a:lnSpc>
                          <a:spcPct val="107000"/>
                        </a:lnSpc>
                        <a:spcAft>
                          <a:spcPts val="800"/>
                        </a:spcAft>
                      </a:pPr>
                      <a:endParaRPr lang="es-E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extLst>
                  <a:ext uri="{0D108BD9-81ED-4DB2-BD59-A6C34878D82A}">
                    <a16:rowId xmlns:a16="http://schemas.microsoft.com/office/drawing/2014/main" val="2969087090"/>
                  </a:ext>
                </a:extLst>
              </a:tr>
              <a:tr h="643778">
                <a:tc>
                  <a:txBody>
                    <a:bodyPr/>
                    <a:lstStyle/>
                    <a:p>
                      <a:pPr algn="ctr">
                        <a:lnSpc>
                          <a:spcPct val="107000"/>
                        </a:lnSpc>
                        <a:spcAft>
                          <a:spcPts val="800"/>
                        </a:spcAft>
                      </a:pPr>
                      <a:r>
                        <a:rPr lang="es-ES" sz="1600" dirty="0">
                          <a:latin typeface="Comic Sans MS" panose="030F0702030302020204" pitchFamily="66" charset="0"/>
                        </a:rPr>
                        <a:t>Objetivo 2</a:t>
                      </a:r>
                    </a:p>
                  </a:txBody>
                  <a:tcPr marL="31929" marR="31929" marT="0" marB="0" anchor="ctr"/>
                </a:tc>
                <a:tc gridSpan="2">
                  <a:txBody>
                    <a:bodyPr/>
                    <a:lstStyle/>
                    <a:p>
                      <a:pPr algn="ctr">
                        <a:lnSpc>
                          <a:spcPct val="107000"/>
                        </a:lnSpc>
                        <a:spcAft>
                          <a:spcPts val="800"/>
                        </a:spcAft>
                      </a:pPr>
                      <a:r>
                        <a:rPr lang="es-ES" sz="1000" dirty="0">
                          <a:effectLst/>
                          <a:latin typeface="Comic Sans MS" panose="030F0702030302020204" pitchFamily="66" charset="0"/>
                        </a:rPr>
                        <a:t>Crear una aplicación que avise de incompatibilidades con la normativa</a:t>
                      </a:r>
                      <a:endParaRPr lang="es-ES" sz="10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31929" marR="31929" marT="0" marB="0" anchor="ctr"/>
                </a:tc>
                <a:tc hMerge="1">
                  <a:txBody>
                    <a:bodyPr/>
                    <a:lstStyle/>
                    <a:p>
                      <a:pPr algn="ctr">
                        <a:lnSpc>
                          <a:spcPct val="107000"/>
                        </a:lnSpc>
                        <a:spcAft>
                          <a:spcPts val="800"/>
                        </a:spcAft>
                      </a:pPr>
                      <a:endParaRPr lang="es-ES" sz="500">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tc>
                  <a:txBody>
                    <a:bodyPr/>
                    <a:lstStyle/>
                    <a:p>
                      <a:pPr algn="ctr">
                        <a:lnSpc>
                          <a:spcPct val="107000"/>
                        </a:lnSpc>
                        <a:spcAft>
                          <a:spcPts val="800"/>
                        </a:spcAft>
                      </a:pPr>
                      <a:endParaRPr lang="es-E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extLst>
                  <a:ext uri="{0D108BD9-81ED-4DB2-BD59-A6C34878D82A}">
                    <a16:rowId xmlns:a16="http://schemas.microsoft.com/office/drawing/2014/main" val="3346387311"/>
                  </a:ext>
                </a:extLst>
              </a:tr>
              <a:tr h="643778">
                <a:tc>
                  <a:txBody>
                    <a:bodyPr/>
                    <a:lstStyle/>
                    <a:p>
                      <a:pPr algn="ctr">
                        <a:lnSpc>
                          <a:spcPct val="107000"/>
                        </a:lnSpc>
                        <a:spcAft>
                          <a:spcPts val="800"/>
                        </a:spcAft>
                      </a:pPr>
                      <a:r>
                        <a:rPr lang="es-ES" sz="1600" dirty="0">
                          <a:latin typeface="Comic Sans MS" panose="030F0702030302020204" pitchFamily="66" charset="0"/>
                        </a:rPr>
                        <a:t>Objetivo 3</a:t>
                      </a:r>
                    </a:p>
                  </a:txBody>
                  <a:tcPr marL="31929" marR="31929" marT="0" marB="0" anchor="ctr"/>
                </a:tc>
                <a:tc gridSpan="2">
                  <a:txBody>
                    <a:bodyPr/>
                    <a:lstStyle/>
                    <a:p>
                      <a:pPr algn="ctr">
                        <a:lnSpc>
                          <a:spcPct val="107000"/>
                        </a:lnSpc>
                        <a:spcAft>
                          <a:spcPts val="800"/>
                        </a:spcAft>
                      </a:pPr>
                      <a:r>
                        <a:rPr lang="es-ES" sz="1000" dirty="0">
                          <a:effectLst/>
                          <a:latin typeface="Comic Sans MS" panose="030F0702030302020204" pitchFamily="66" charset="0"/>
                        </a:rPr>
                        <a:t>Tener una interfaz fácil e intuitiva para el operario</a:t>
                      </a:r>
                      <a:endParaRPr lang="es-ES" sz="10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31929" marR="31929" marT="0" marB="0" anchor="ctr"/>
                </a:tc>
                <a:tc hMerge="1">
                  <a:txBody>
                    <a:bodyPr/>
                    <a:lstStyle/>
                    <a:p>
                      <a:pPr algn="ctr">
                        <a:lnSpc>
                          <a:spcPct val="107000"/>
                        </a:lnSpc>
                        <a:spcAft>
                          <a:spcPts val="800"/>
                        </a:spcAft>
                      </a:pPr>
                      <a:endParaRPr lang="es-ES" sz="500">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tc>
                  <a:txBody>
                    <a:bodyPr/>
                    <a:lstStyle/>
                    <a:p>
                      <a:pPr algn="ctr">
                        <a:lnSpc>
                          <a:spcPct val="107000"/>
                        </a:lnSpc>
                        <a:spcAft>
                          <a:spcPts val="800"/>
                        </a:spcAft>
                      </a:pPr>
                      <a:endParaRPr lang="es-E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31929" marR="31929" marT="0" marB="0" anchor="ctr"/>
                </a:tc>
                <a:extLst>
                  <a:ext uri="{0D108BD9-81ED-4DB2-BD59-A6C34878D82A}">
                    <a16:rowId xmlns:a16="http://schemas.microsoft.com/office/drawing/2014/main" val="32884091"/>
                  </a:ext>
                </a:extLst>
              </a:tr>
            </a:tbl>
          </a:graphicData>
        </a:graphic>
      </p:graphicFrame>
      <p:pic>
        <p:nvPicPr>
          <p:cNvPr id="1028" name="Imagen 3">
            <a:extLst>
              <a:ext uri="{FF2B5EF4-FFF2-40B4-BE49-F238E27FC236}">
                <a16:creationId xmlns:a16="http://schemas.microsoft.com/office/drawing/2014/main" id="{7866A7E8-D4E0-4423-9E2D-88DFF6707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212" y="1488259"/>
            <a:ext cx="611824" cy="61182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3">
            <a:extLst>
              <a:ext uri="{FF2B5EF4-FFF2-40B4-BE49-F238E27FC236}">
                <a16:creationId xmlns:a16="http://schemas.microsoft.com/office/drawing/2014/main" id="{D78E6C32-228F-4FA0-A4F1-A971A0C58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212" y="2136138"/>
            <a:ext cx="611824" cy="611824"/>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3">
            <a:extLst>
              <a:ext uri="{FF2B5EF4-FFF2-40B4-BE49-F238E27FC236}">
                <a16:creationId xmlns:a16="http://schemas.microsoft.com/office/drawing/2014/main" id="{7870E78B-6F5C-442A-AF0A-ED059C960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212" y="2817176"/>
            <a:ext cx="611824" cy="611824"/>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3">
            <a:extLst>
              <a:ext uri="{FF2B5EF4-FFF2-40B4-BE49-F238E27FC236}">
                <a16:creationId xmlns:a16="http://schemas.microsoft.com/office/drawing/2014/main" id="{3EE7A033-82D8-4CE1-A6D7-1C2621C79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374" y="6111079"/>
            <a:ext cx="611824" cy="611824"/>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3">
            <a:extLst>
              <a:ext uri="{FF2B5EF4-FFF2-40B4-BE49-F238E27FC236}">
                <a16:creationId xmlns:a16="http://schemas.microsoft.com/office/drawing/2014/main" id="{F87A3043-71E4-4DA4-99C6-92F415511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374" y="5470680"/>
            <a:ext cx="611824" cy="611824"/>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3">
            <a:extLst>
              <a:ext uri="{FF2B5EF4-FFF2-40B4-BE49-F238E27FC236}">
                <a16:creationId xmlns:a16="http://schemas.microsoft.com/office/drawing/2014/main" id="{02E871E3-8B08-4E1C-970C-1ECFA2783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6374" y="4823854"/>
            <a:ext cx="611824" cy="61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36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Prismáticos reflejando un atardecer y colocados sobre una mesa frente al mar">
            <a:extLst>
              <a:ext uri="{FF2B5EF4-FFF2-40B4-BE49-F238E27FC236}">
                <a16:creationId xmlns:a16="http://schemas.microsoft.com/office/drawing/2014/main" id="{3ED10E95-1DC1-429A-B573-318BF320C821}"/>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057399" y="76200"/>
            <a:ext cx="10012031" cy="6673058"/>
          </a:xfrm>
          <a:prstGeom prst="rect">
            <a:avLst/>
          </a:prstGeom>
          <a:effectLst>
            <a:softEdge rad="635000"/>
          </a:effectLst>
        </p:spPr>
      </p:pic>
      <p:sp>
        <p:nvSpPr>
          <p:cNvPr id="5" name="CuadroTexto 4">
            <a:extLst>
              <a:ext uri="{FF2B5EF4-FFF2-40B4-BE49-F238E27FC236}">
                <a16:creationId xmlns:a16="http://schemas.microsoft.com/office/drawing/2014/main" id="{2085C4F1-2F97-4193-9F02-68B788382980}"/>
              </a:ext>
            </a:extLst>
          </p:cNvPr>
          <p:cNvSpPr txBox="1"/>
          <p:nvPr/>
        </p:nvSpPr>
        <p:spPr>
          <a:xfrm>
            <a:off x="1457325" y="474744"/>
            <a:ext cx="10382250" cy="5745355"/>
          </a:xfrm>
          <a:prstGeom prst="rect">
            <a:avLst/>
          </a:prstGeom>
          <a:noFill/>
        </p:spPr>
        <p:txBody>
          <a:bodyPr wrap="square">
            <a:spAutoFit/>
          </a:bodyPr>
          <a:lstStyle/>
          <a:p>
            <a:pPr lvl="1" algn="just">
              <a:lnSpc>
                <a:spcPct val="150000"/>
              </a:lnSpc>
              <a:spcAft>
                <a:spcPts val="800"/>
              </a:spcAft>
              <a:buClr>
                <a:srgbClr val="2F5496"/>
              </a:buClr>
              <a:buSzPts val="1200"/>
            </a:pPr>
            <a:r>
              <a:rPr lang="es-ES" sz="3200" b="1" dirty="0">
                <a:solidFill>
                  <a:srgbClr val="2F5496"/>
                </a:solidFill>
                <a:effectLst/>
                <a:latin typeface="Comic Sans MS" panose="030F0702030302020204" pitchFamily="66" charset="0"/>
                <a:ea typeface="Calibri" panose="020F0502020204030204" pitchFamily="34" charset="0"/>
                <a:cs typeface="Times New Roman" panose="02020603050405020304" pitchFamily="18" charset="0"/>
              </a:rPr>
              <a:t>Trabajo futuro</a:t>
            </a:r>
            <a:endParaRPr lang="es-ES" sz="2800"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lphaLcParenR"/>
            </a:pPr>
            <a:r>
              <a:rPr lang="es-ES" sz="1400" dirty="0">
                <a:effectLst/>
                <a:latin typeface="Comic Sans MS" panose="030F0702030302020204" pitchFamily="66" charset="0"/>
                <a:ea typeface="Calibri" panose="020F0502020204030204" pitchFamily="34" charset="0"/>
                <a:cs typeface="Times New Roman" panose="02020603050405020304" pitchFamily="18" charset="0"/>
              </a:rPr>
              <a:t>En cuanto a los datos de medición introducidos por cada operario sería conveniente poder </a:t>
            </a:r>
            <a:r>
              <a:rPr lang="es-ES" sz="14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reunirlos en una FR20</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 tal como se hace hoy día manualmente, pero en este caso también poder imprimirlo y que se pudiera crear desde nuestra aplicación solo para que el personal de control de calidad validara con su sello personal.</a:t>
            </a:r>
          </a:p>
          <a:p>
            <a:pPr marL="342900" lvl="0" indent="-342900" algn="just">
              <a:lnSpc>
                <a:spcPct val="150000"/>
              </a:lnSpc>
              <a:buFont typeface="+mj-lt"/>
              <a:buAutoNum type="alphaLcParenR"/>
            </a:pP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lphaLcParenR"/>
            </a:pPr>
            <a:r>
              <a:rPr lang="es-ES" sz="1400" dirty="0">
                <a:effectLst/>
                <a:latin typeface="Comic Sans MS" panose="030F0702030302020204" pitchFamily="66" charset="0"/>
                <a:ea typeface="Calibri" panose="020F0502020204030204" pitchFamily="34" charset="0"/>
                <a:cs typeface="Times New Roman" panose="02020603050405020304" pitchFamily="18" charset="0"/>
              </a:rPr>
              <a:t>Sería muy interesante poder incluir en el futuro una firma digital para que el </a:t>
            </a:r>
            <a:r>
              <a:rPr lang="es-ES" sz="14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operario firmara digitalmente </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su medición.</a:t>
            </a:r>
          </a:p>
          <a:p>
            <a:pPr marL="342900" lvl="0" indent="-342900" algn="just">
              <a:lnSpc>
                <a:spcPct val="150000"/>
              </a:lnSpc>
              <a:buFont typeface="+mj-lt"/>
              <a:buAutoNum type="alphaLcParenR"/>
            </a:pP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lphaLcParenR"/>
            </a:pPr>
            <a:r>
              <a:rPr lang="es-ES" sz="1400" dirty="0">
                <a:effectLst/>
                <a:latin typeface="Comic Sans MS" panose="030F0702030302020204" pitchFamily="66" charset="0"/>
                <a:ea typeface="Calibri" panose="020F0502020204030204" pitchFamily="34" charset="0"/>
                <a:cs typeface="Times New Roman" panose="02020603050405020304" pitchFamily="18" charset="0"/>
              </a:rPr>
              <a:t>Para un futuro sería bueno poder </a:t>
            </a:r>
            <a:r>
              <a:rPr lang="es-ES" sz="14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incluir más valores estándar </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para su validación como por ejemplo el número de lote de cada componente de la pintura que se va a usar, la fecha de caducidad de los mismos, tiempo a esperar entre cada mano de pintura, tiempo de evaporación antes del inicio del secado, tiempo de secado en estufa o a temperatura ambiente, etc.</a:t>
            </a:r>
          </a:p>
          <a:p>
            <a:pPr marL="342900" lvl="0" indent="-342900" algn="just">
              <a:lnSpc>
                <a:spcPct val="150000"/>
              </a:lnSpc>
              <a:buFont typeface="+mj-lt"/>
              <a:buAutoNum type="alphaLcParenR"/>
            </a:pP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alphaLcParenR"/>
            </a:pPr>
            <a:r>
              <a:rPr lang="es-ES" sz="1400" dirty="0">
                <a:effectLst/>
                <a:latin typeface="Comic Sans MS" panose="030F0702030302020204" pitchFamily="66" charset="0"/>
                <a:ea typeface="Calibri" panose="020F0502020204030204" pitchFamily="34" charset="0"/>
                <a:cs typeface="Times New Roman" panose="02020603050405020304" pitchFamily="18" charset="0"/>
              </a:rPr>
              <a:t>Otra de las mejoras que se podrían hacer es </a:t>
            </a:r>
            <a:r>
              <a:rPr lang="es-ES" sz="14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incluir otro menú en el que se pudiera crear un PNC </a:t>
            </a:r>
            <a:r>
              <a:rPr lang="es-ES" sz="1400" dirty="0">
                <a:effectLst/>
                <a:latin typeface="Comic Sans MS" panose="030F0702030302020204" pitchFamily="66" charset="0"/>
                <a:ea typeface="Calibri" panose="020F0502020204030204" pitchFamily="34" charset="0"/>
                <a:cs typeface="Times New Roman" panose="02020603050405020304" pitchFamily="18" charset="0"/>
              </a:rPr>
              <a:t>rápidamente incluyendo fotografías de los defectos encontrados antes del comienzo del proceso de pintura para depurar responsabilidades.</a:t>
            </a:r>
          </a:p>
        </p:txBody>
      </p:sp>
    </p:spTree>
    <p:extLst>
      <p:ext uri="{BB962C8B-B14F-4D97-AF65-F5344CB8AC3E}">
        <p14:creationId xmlns:p14="http://schemas.microsoft.com/office/powerpoint/2010/main" val="140014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áfico 13" descr="Smartphone con relleno sólido">
            <a:extLst>
              <a:ext uri="{FF2B5EF4-FFF2-40B4-BE49-F238E27FC236}">
                <a16:creationId xmlns:a16="http://schemas.microsoft.com/office/drawing/2014/main" id="{062AF642-9182-4902-87D4-411AEDA5C3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3918" y="4155299"/>
            <a:ext cx="2150381" cy="215038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2" name="Gráfico 11" descr="Flecha: curva ligera con relleno sólido">
            <a:extLst>
              <a:ext uri="{FF2B5EF4-FFF2-40B4-BE49-F238E27FC236}">
                <a16:creationId xmlns:a16="http://schemas.microsoft.com/office/drawing/2014/main" id="{DC26FA22-C3B6-4D8A-B11F-4AB184A9E5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10125" y="4773289"/>
            <a:ext cx="914400" cy="914400"/>
          </a:xfrm>
          <a:prstGeom prst="rect">
            <a:avLst/>
          </a:prstGeom>
          <a:ln w="3492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CuadroTexto 1">
            <a:extLst>
              <a:ext uri="{FF2B5EF4-FFF2-40B4-BE49-F238E27FC236}">
                <a16:creationId xmlns:a16="http://schemas.microsoft.com/office/drawing/2014/main" id="{66F52B4D-7DE6-4A3C-B622-8289399F3514}"/>
              </a:ext>
            </a:extLst>
          </p:cNvPr>
          <p:cNvSpPr txBox="1"/>
          <p:nvPr/>
        </p:nvSpPr>
        <p:spPr>
          <a:xfrm>
            <a:off x="2466975" y="2971800"/>
            <a:ext cx="7601761" cy="707886"/>
          </a:xfrm>
          <a:prstGeom prst="rect">
            <a:avLst/>
          </a:prstGeom>
          <a:noFill/>
        </p:spPr>
        <p:txBody>
          <a:bodyPr wrap="none" rtlCol="0">
            <a:spAutoFit/>
          </a:bodyPr>
          <a:lstStyle/>
          <a:p>
            <a:r>
              <a:rPr lang="es-ES" sz="4000" dirty="0">
                <a:solidFill>
                  <a:schemeClr val="accent1">
                    <a:lumMod val="75000"/>
                  </a:schemeClr>
                </a:solidFill>
                <a:latin typeface="Comic Sans MS" panose="030F0702030302020204" pitchFamily="66" charset="0"/>
              </a:rPr>
              <a:t>Muchas gracias por su atención</a:t>
            </a:r>
          </a:p>
        </p:txBody>
      </p:sp>
      <p:sp>
        <p:nvSpPr>
          <p:cNvPr id="5" name="CuadroTexto 4">
            <a:extLst>
              <a:ext uri="{FF2B5EF4-FFF2-40B4-BE49-F238E27FC236}">
                <a16:creationId xmlns:a16="http://schemas.microsoft.com/office/drawing/2014/main" id="{8A187678-1A2C-4852-A7EE-004C7FAE4801}"/>
              </a:ext>
            </a:extLst>
          </p:cNvPr>
          <p:cNvSpPr txBox="1"/>
          <p:nvPr/>
        </p:nvSpPr>
        <p:spPr>
          <a:xfrm>
            <a:off x="4810125" y="666750"/>
            <a:ext cx="3187091" cy="2646878"/>
          </a:xfrm>
          <a:prstGeom prst="rect">
            <a:avLst/>
          </a:prstGeom>
          <a:noFill/>
        </p:spPr>
        <p:txBody>
          <a:bodyPr wrap="none" rtlCol="0">
            <a:spAutoFit/>
          </a:bodyPr>
          <a:lstStyle/>
          <a:p>
            <a:r>
              <a:rPr lang="es-ES" sz="16600" dirty="0">
                <a:solidFill>
                  <a:schemeClr val="accent1">
                    <a:lumMod val="75000"/>
                  </a:schemeClr>
                </a:solidFill>
                <a:latin typeface="Comic Sans MS" panose="030F0702030302020204" pitchFamily="66" charset="0"/>
              </a:rPr>
              <a:t>Fin</a:t>
            </a:r>
            <a:endParaRPr lang="es-ES" dirty="0">
              <a:solidFill>
                <a:schemeClr val="accent1">
                  <a:lumMod val="75000"/>
                </a:schemeClr>
              </a:solidFill>
              <a:latin typeface="Comic Sans MS" panose="030F0702030302020204" pitchFamily="66" charset="0"/>
            </a:endParaRPr>
          </a:p>
        </p:txBody>
      </p:sp>
      <p:pic>
        <p:nvPicPr>
          <p:cNvPr id="10" name="Gráfico 9" descr="Invidente con relleno sólido">
            <a:extLst>
              <a:ext uri="{FF2B5EF4-FFF2-40B4-BE49-F238E27FC236}">
                <a16:creationId xmlns:a16="http://schemas.microsoft.com/office/drawing/2014/main" id="{1386372E-EE33-48F7-9B9C-5EB988AA27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23672" y="1776413"/>
            <a:ext cx="914400" cy="914400"/>
          </a:xfrm>
          <a:prstGeom prst="rect">
            <a:avLst/>
          </a:prstGeom>
        </p:spPr>
      </p:pic>
      <p:sp>
        <p:nvSpPr>
          <p:cNvPr id="6" name="CuadroTexto 5">
            <a:extLst>
              <a:ext uri="{FF2B5EF4-FFF2-40B4-BE49-F238E27FC236}">
                <a16:creationId xmlns:a16="http://schemas.microsoft.com/office/drawing/2014/main" id="{684B9DD6-7ED1-4F35-80F6-7695E9400155}"/>
              </a:ext>
            </a:extLst>
          </p:cNvPr>
          <p:cNvSpPr txBox="1"/>
          <p:nvPr/>
        </p:nvSpPr>
        <p:spPr>
          <a:xfrm>
            <a:off x="9557172" y="6305680"/>
            <a:ext cx="2260809" cy="461665"/>
          </a:xfrm>
          <a:prstGeom prst="rect">
            <a:avLst/>
          </a:prstGeom>
          <a:noFill/>
        </p:spPr>
        <p:txBody>
          <a:bodyPr wrap="square" rtlCol="0">
            <a:spAutoFit/>
          </a:bodyPr>
          <a:lstStyle/>
          <a:p>
            <a:r>
              <a:rPr lang="es-ES" sz="2400" dirty="0">
                <a:solidFill>
                  <a:schemeClr val="bg1"/>
                </a:solidFill>
                <a:latin typeface="Comic Sans MS" panose="030F0702030302020204" pitchFamily="66" charset="0"/>
              </a:rPr>
              <a:t>Cerrar Sesión </a:t>
            </a:r>
          </a:p>
        </p:txBody>
      </p:sp>
      <p:pic>
        <p:nvPicPr>
          <p:cNvPr id="8" name="Gráfico 7" descr="Señal de negación con relleno sólido">
            <a:extLst>
              <a:ext uri="{FF2B5EF4-FFF2-40B4-BE49-F238E27FC236}">
                <a16:creationId xmlns:a16="http://schemas.microsoft.com/office/drawing/2014/main" id="{0D104344-FDD9-4319-9C20-646827175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04165" y="6305680"/>
            <a:ext cx="461665" cy="461665"/>
          </a:xfrm>
          <a:prstGeom prst="rect">
            <a:avLst/>
          </a:prstGeom>
        </p:spPr>
      </p:pic>
      <p:pic>
        <p:nvPicPr>
          <p:cNvPr id="13" name="Imagen 12" descr="Personas sentadas en el cine">
            <a:extLst>
              <a:ext uri="{FF2B5EF4-FFF2-40B4-BE49-F238E27FC236}">
                <a16:creationId xmlns:a16="http://schemas.microsoft.com/office/drawing/2014/main" id="{82E50BAC-6C67-40A2-895A-30BF2A197F32}"/>
              </a:ext>
            </a:extLst>
          </p:cNvPr>
          <p:cNvPicPr>
            <a:picLocks noChangeAspect="1"/>
          </p:cNvPicPr>
          <p:nvPr/>
        </p:nvPicPr>
        <p:blipFill>
          <a:blip r:embed="rId10">
            <a:alphaModFix amt="20000"/>
            <a:extLst>
              <a:ext uri="{28A0092B-C50C-407E-A947-70E740481C1C}">
                <a14:useLocalDpi xmlns:a14="http://schemas.microsoft.com/office/drawing/2010/main" val="0"/>
              </a:ext>
            </a:extLst>
          </a:blip>
          <a:stretch>
            <a:fillRect/>
          </a:stretch>
        </p:blipFill>
        <p:spPr>
          <a:xfrm>
            <a:off x="955010" y="0"/>
            <a:ext cx="10281980" cy="6858000"/>
          </a:xfrm>
          <a:prstGeom prst="rect">
            <a:avLst/>
          </a:prstGeom>
          <a:effectLst>
            <a:softEdge rad="635000"/>
          </a:effectLst>
        </p:spPr>
      </p:pic>
    </p:spTree>
    <p:extLst>
      <p:ext uri="{BB962C8B-B14F-4D97-AF65-F5344CB8AC3E}">
        <p14:creationId xmlns:p14="http://schemas.microsoft.com/office/powerpoint/2010/main" val="375939463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7E40DDC-A0EA-4F71-BE7D-C570F77F49B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428875" y="0"/>
            <a:ext cx="9075737" cy="6858000"/>
          </a:xfrm>
          <a:prstGeom prst="rect">
            <a:avLst/>
          </a:prstGeom>
          <a:ln>
            <a:noFill/>
          </a:ln>
          <a:effectLst>
            <a:softEdge rad="317500"/>
          </a:effectLst>
        </p:spPr>
      </p:pic>
      <p:sp>
        <p:nvSpPr>
          <p:cNvPr id="2" name="Título 1">
            <a:extLst>
              <a:ext uri="{FF2B5EF4-FFF2-40B4-BE49-F238E27FC236}">
                <a16:creationId xmlns:a16="http://schemas.microsoft.com/office/drawing/2014/main" id="{CC96C5D3-9FDD-4641-8F1C-2DCF7CB56C9B}"/>
              </a:ext>
            </a:extLst>
          </p:cNvPr>
          <p:cNvSpPr>
            <a:spLocks noGrp="1"/>
          </p:cNvSpPr>
          <p:nvPr>
            <p:ph type="title"/>
          </p:nvPr>
        </p:nvSpPr>
        <p:spPr/>
        <p:txBody>
          <a:bodyPr>
            <a:normAutofit fontScale="90000"/>
          </a:bodyPr>
          <a:lstStyle/>
          <a:p>
            <a:r>
              <a:rPr lang="es-ES" sz="2000"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Contextualización</a:t>
            </a:r>
            <a:br>
              <a:rPr lang="es-ES" sz="1801" dirty="0">
                <a:latin typeface="Comic Sans MS" panose="030F0702030302020204" pitchFamily="66" charset="0"/>
                <a:ea typeface="Calibri" panose="020F0502020204030204" pitchFamily="34" charset="0"/>
                <a:cs typeface="Times New Roman" panose="02020603050405020304" pitchFamily="18" charset="0"/>
              </a:rPr>
            </a:br>
            <a:br>
              <a:rPr lang="es-ES" sz="1801" dirty="0">
                <a:latin typeface="Comic Sans MS" panose="030F0702030302020204" pitchFamily="66" charset="0"/>
                <a:ea typeface="Calibri" panose="020F0502020204030204" pitchFamily="34" charset="0"/>
                <a:cs typeface="Times New Roman" panose="02020603050405020304" pitchFamily="18" charset="0"/>
              </a:rPr>
            </a:br>
            <a:r>
              <a:rPr lang="es-ES" sz="1801" dirty="0">
                <a:latin typeface="Comic Sans MS" panose="030F0702030302020204" pitchFamily="66" charset="0"/>
                <a:ea typeface="Calibri" panose="020F0502020204030204" pitchFamily="34" charset="0"/>
                <a:cs typeface="Times New Roman" panose="02020603050405020304" pitchFamily="18" charset="0"/>
              </a:rPr>
              <a:t>	</a:t>
            </a:r>
            <a:r>
              <a:rPr lang="es-ES" sz="1600" dirty="0">
                <a:solidFill>
                  <a:schemeClr val="tx1"/>
                </a:solidFill>
                <a:latin typeface="Comic Sans MS" panose="030F0702030302020204" pitchFamily="66" charset="0"/>
                <a:ea typeface="Calibri" panose="020F0502020204030204" pitchFamily="34" charset="0"/>
              </a:rPr>
              <a:t>En la actualidad y desde sus inicios la fabricación aeronáutica está compuesto por diferentes procesos secuencialmente desarrollados. Uno de ellos es el de la protección superficial, gestionado por empresas especializadas situadas principalmente en Sevilla e Illescas gestionadas cada una por sus ERP.</a:t>
            </a:r>
            <a:endParaRPr lang="es-ES" sz="1600" dirty="0">
              <a:solidFill>
                <a:schemeClr val="tx1"/>
              </a:solidFill>
              <a:latin typeface="Comic Sans MS" panose="030F0702030302020204" pitchFamily="66" charset="0"/>
            </a:endParaRPr>
          </a:p>
        </p:txBody>
      </p:sp>
      <p:sp>
        <p:nvSpPr>
          <p:cNvPr id="3" name="Marcador de contenido 2">
            <a:extLst>
              <a:ext uri="{FF2B5EF4-FFF2-40B4-BE49-F238E27FC236}">
                <a16:creationId xmlns:a16="http://schemas.microsoft.com/office/drawing/2014/main" id="{EEAF0621-7185-43FB-AC93-2BF9894403A7}"/>
              </a:ext>
            </a:extLst>
          </p:cNvPr>
          <p:cNvSpPr>
            <a:spLocks noGrp="1"/>
          </p:cNvSpPr>
          <p:nvPr>
            <p:ph idx="1"/>
          </p:nvPr>
        </p:nvSpPr>
        <p:spPr/>
        <p:txBody>
          <a:bodyPr>
            <a:normAutofit fontScale="62500" lnSpcReduction="20000"/>
          </a:bodyPr>
          <a:lstStyle/>
          <a:p>
            <a:pPr marL="0" indent="0">
              <a:buNone/>
            </a:pPr>
            <a:r>
              <a:rPr lang="es-ES" sz="2900"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Motivación</a:t>
            </a:r>
            <a:endParaRPr lang="es-ES" sz="2601"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endParaRPr>
          </a:p>
          <a:p>
            <a:r>
              <a:rPr lang="es-ES" dirty="0">
                <a:latin typeface="Comic Sans MS" panose="030F0702030302020204" pitchFamily="66" charset="0"/>
                <a:ea typeface="Calibri" panose="020F0502020204030204" pitchFamily="34" charset="0"/>
                <a:cs typeface="Times New Roman" panose="02020603050405020304" pitchFamily="18" charset="0"/>
              </a:rPr>
              <a:t>Principalmente proviene de la gran cantidad de </a:t>
            </a:r>
            <a:r>
              <a:rPr lang="es-ES" b="1" u="sng" dirty="0">
                <a:latin typeface="Comic Sans MS" panose="030F0702030302020204" pitchFamily="66" charset="0"/>
                <a:ea typeface="Calibri" panose="020F0502020204030204" pitchFamily="34" charset="0"/>
                <a:cs typeface="Times New Roman" panose="02020603050405020304" pitchFamily="18" charset="0"/>
              </a:rPr>
              <a:t>tiempo</a:t>
            </a:r>
            <a:r>
              <a:rPr lang="es-ES" dirty="0">
                <a:latin typeface="Comic Sans MS" panose="030F0702030302020204" pitchFamily="66" charset="0"/>
                <a:ea typeface="Calibri" panose="020F0502020204030204" pitchFamily="34" charset="0"/>
                <a:cs typeface="Times New Roman" panose="02020603050405020304" pitchFamily="18" charset="0"/>
              </a:rPr>
              <a:t> que se consume en las plantas de producción aeronáuticas en la corrección de errores que se producen en una FR20 simplemente por el constante estrés generado por el gran volumen de trabajo y la falta de tiempo de los operarios en la consulta continua de la normativa de calidad vigente para el proceso a seguir.</a:t>
            </a:r>
            <a:endParaRPr lang="es-ES" i="1" dirty="0">
              <a:latin typeface="Comic Sans MS" panose="030F0702030302020204" pitchFamily="66" charset="0"/>
              <a:ea typeface="Calibri" panose="020F0502020204030204" pitchFamily="34" charset="0"/>
            </a:endParaRPr>
          </a:p>
          <a:p>
            <a:r>
              <a:rPr lang="es-ES" dirty="0">
                <a:latin typeface="Comic Sans MS" panose="030F0702030302020204" pitchFamily="66" charset="0"/>
                <a:ea typeface="Calibri" panose="020F0502020204030204" pitchFamily="34" charset="0"/>
              </a:rPr>
              <a:t>Con EASY BOX será más fácil cumplir los requisitos de calidad </a:t>
            </a:r>
            <a:r>
              <a:rPr lang="es-ES" i="1" dirty="0">
                <a:latin typeface="Comic Sans MS" panose="030F0702030302020204" pitchFamily="66" charset="0"/>
                <a:ea typeface="Calibri" panose="020F0502020204030204" pitchFamily="34" charset="0"/>
              </a:rPr>
              <a:t>por parte de lo operarios de producción y facilitando el proceso de inspección a garantía de calidad obligatoriamente estipulado.</a:t>
            </a:r>
          </a:p>
          <a:p>
            <a:pPr marL="0" indent="0">
              <a:buNone/>
            </a:pPr>
            <a:r>
              <a:rPr lang="es-ES" sz="2900"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Objetivos</a:t>
            </a:r>
            <a:endParaRPr lang="es-ES" dirty="0">
              <a:latin typeface="Comic Sans MS" panose="030F0702030302020204" pitchFamily="66" charset="0"/>
              <a:ea typeface="Calibri" panose="020F0502020204030204" pitchFamily="34" charset="0"/>
              <a:cs typeface="Times New Roman" panose="02020603050405020304" pitchFamily="18" charset="0"/>
            </a:endParaRPr>
          </a:p>
          <a:p>
            <a:pPr marL="0" indent="0">
              <a:buNone/>
            </a:pPr>
            <a:r>
              <a:rPr lang="es-ES" dirty="0">
                <a:latin typeface="Comic Sans MS" panose="030F0702030302020204" pitchFamily="66" charset="0"/>
                <a:ea typeface="Calibri" panose="020F0502020204030204" pitchFamily="34" charset="0"/>
              </a:rPr>
              <a:t>Reducir tiempo (Tiempo = Costes)</a:t>
            </a:r>
          </a:p>
          <a:p>
            <a:pPr lvl="1"/>
            <a:r>
              <a:rPr lang="es-ES" sz="2600"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como?</a:t>
            </a:r>
          </a:p>
          <a:p>
            <a:pPr lvl="2" algn="just">
              <a:lnSpc>
                <a:spcPct val="150000"/>
              </a:lnSpc>
              <a:buClr>
                <a:srgbClr val="2F5496"/>
              </a:buClr>
              <a:buFont typeface="+mj-lt"/>
              <a:buAutoNum type="arabicPeriod"/>
            </a:pPr>
            <a:r>
              <a:rPr lang="es-ES" sz="1801" dirty="0">
                <a:latin typeface="Comic Sans MS" panose="030F0702030302020204" pitchFamily="66" charset="0"/>
                <a:ea typeface="Calibri" panose="020F0502020204030204" pitchFamily="34" charset="0"/>
                <a:cs typeface="Times New Roman" panose="02020603050405020304" pitchFamily="18" charset="0"/>
              </a:rPr>
              <a:t>Crear un nuevo módulo dentro del ERP </a:t>
            </a:r>
            <a:r>
              <a:rPr lang="es-ES" sz="1801" dirty="0" err="1">
                <a:latin typeface="Comic Sans MS" panose="030F0702030302020204" pitchFamily="66" charset="0"/>
                <a:ea typeface="Calibri" panose="020F0502020204030204" pitchFamily="34" charset="0"/>
                <a:cs typeface="Times New Roman" panose="02020603050405020304" pitchFamily="18" charset="0"/>
              </a:rPr>
              <a:t>Odoo</a:t>
            </a:r>
            <a:r>
              <a:rPr lang="es-ES" sz="1801" dirty="0">
                <a:latin typeface="Comic Sans MS" panose="030F0702030302020204" pitchFamily="66" charset="0"/>
                <a:ea typeface="Calibri" panose="020F0502020204030204" pitchFamily="34" charset="0"/>
                <a:cs typeface="Times New Roman" panose="02020603050405020304" pitchFamily="18" charset="0"/>
              </a:rPr>
              <a:t> con poder para crear perfiles a cada operario según categoría profesional y que Incluya datos relevantes de la normativa vigente en una base de datos que el operario debe conocer antes de la realización de la mezcla de componentes para la pintura</a:t>
            </a:r>
          </a:p>
          <a:p>
            <a:pPr lvl="2" algn="just">
              <a:lnSpc>
                <a:spcPct val="150000"/>
              </a:lnSpc>
              <a:buClr>
                <a:srgbClr val="2F5496"/>
              </a:buClr>
              <a:buFont typeface="+mj-lt"/>
              <a:buAutoNum type="arabicPeriod"/>
            </a:pPr>
            <a:r>
              <a:rPr lang="es-ES" sz="1801" dirty="0">
                <a:latin typeface="Comic Sans MS" panose="030F0702030302020204" pitchFamily="66" charset="0"/>
                <a:ea typeface="Calibri" panose="020F0502020204030204" pitchFamily="34" charset="0"/>
                <a:cs typeface="Times New Roman" panose="02020603050405020304" pitchFamily="18" charset="0"/>
              </a:rPr>
              <a:t>Crear una aplicación que avise de incompatibilidades con la normativa</a:t>
            </a:r>
          </a:p>
          <a:p>
            <a:pPr lvl="2" algn="just">
              <a:lnSpc>
                <a:spcPct val="150000"/>
              </a:lnSpc>
              <a:spcAft>
                <a:spcPts val="800"/>
              </a:spcAft>
              <a:buClr>
                <a:srgbClr val="2F5496"/>
              </a:buClr>
              <a:buFont typeface="+mj-lt"/>
              <a:buAutoNum type="arabicPeriod"/>
            </a:pPr>
            <a:r>
              <a:rPr lang="es-ES" sz="1801" dirty="0">
                <a:latin typeface="Comic Sans MS" panose="030F0702030302020204" pitchFamily="66" charset="0"/>
                <a:ea typeface="Calibri" panose="020F0502020204030204" pitchFamily="34" charset="0"/>
                <a:cs typeface="Times New Roman" panose="02020603050405020304" pitchFamily="18" charset="0"/>
              </a:rPr>
              <a:t>Crear un nuevo módulo de </a:t>
            </a:r>
            <a:r>
              <a:rPr lang="es-ES" sz="1801" dirty="0" err="1">
                <a:latin typeface="Comic Sans MS" panose="030F0702030302020204" pitchFamily="66" charset="0"/>
                <a:ea typeface="Calibri" panose="020F0502020204030204" pitchFamily="34" charset="0"/>
                <a:cs typeface="Times New Roman" panose="02020603050405020304" pitchFamily="18" charset="0"/>
              </a:rPr>
              <a:t>odoo</a:t>
            </a:r>
            <a:r>
              <a:rPr lang="es-ES" sz="1801" dirty="0">
                <a:latin typeface="Comic Sans MS" panose="030F0702030302020204" pitchFamily="66" charset="0"/>
                <a:ea typeface="Calibri" panose="020F0502020204030204" pitchFamily="34" charset="0"/>
                <a:cs typeface="Times New Roman" panose="02020603050405020304" pitchFamily="18" charset="0"/>
              </a:rPr>
              <a:t> con una interfaz fácil e intuitiva para el operario</a:t>
            </a:r>
          </a:p>
          <a:p>
            <a:pPr lvl="2"/>
            <a:endParaRPr lang="es-ES" sz="1001" b="1" dirty="0">
              <a:solidFill>
                <a:srgbClr val="2F5496"/>
              </a:solidFill>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159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Representación abstracta de nodos de cristal y red">
            <a:extLst>
              <a:ext uri="{FF2B5EF4-FFF2-40B4-BE49-F238E27FC236}">
                <a16:creationId xmlns:a16="http://schemas.microsoft.com/office/drawing/2014/main" id="{A7901FDC-968D-476C-83DE-B0DD4CDBA7D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780203" y="456209"/>
            <a:ext cx="9863267" cy="6511297"/>
          </a:xfrm>
          <a:prstGeom prst="rect">
            <a:avLst/>
          </a:prstGeom>
          <a:effectLst>
            <a:softEdge rad="317500"/>
          </a:effectLst>
        </p:spPr>
      </p:pic>
      <p:pic>
        <p:nvPicPr>
          <p:cNvPr id="3" name="Imagen 2">
            <a:extLst>
              <a:ext uri="{FF2B5EF4-FFF2-40B4-BE49-F238E27FC236}">
                <a16:creationId xmlns:a16="http://schemas.microsoft.com/office/drawing/2014/main" id="{D5F6129C-3096-40BA-8E45-9DD9CEE2204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7694613" y="295032"/>
            <a:ext cx="3810000" cy="1200149"/>
          </a:xfrm>
          <a:prstGeom prst="rect">
            <a:avLst/>
          </a:prstGeom>
          <a:effectLst>
            <a:softEdge rad="63500"/>
          </a:effectLst>
        </p:spPr>
      </p:pic>
      <p:sp>
        <p:nvSpPr>
          <p:cNvPr id="9" name="Marcador de contenido 8">
            <a:extLst>
              <a:ext uri="{FF2B5EF4-FFF2-40B4-BE49-F238E27FC236}">
                <a16:creationId xmlns:a16="http://schemas.microsoft.com/office/drawing/2014/main" id="{FF178D9D-8CE6-47F0-9D71-FE3E7C6AB854}"/>
              </a:ext>
            </a:extLst>
          </p:cNvPr>
          <p:cNvSpPr>
            <a:spLocks noGrp="1"/>
          </p:cNvSpPr>
          <p:nvPr>
            <p:ph idx="1"/>
          </p:nvPr>
        </p:nvSpPr>
        <p:spPr>
          <a:xfrm>
            <a:off x="2589213" y="2133602"/>
            <a:ext cx="8915401" cy="4195483"/>
          </a:xfrm>
        </p:spPr>
        <p:txBody>
          <a:bodyPr>
            <a:normAutofit fontScale="55000" lnSpcReduction="20000"/>
          </a:bodyPr>
          <a:lstStyle/>
          <a:p>
            <a:pPr marL="0" indent="0">
              <a:buNone/>
            </a:pPr>
            <a:r>
              <a:rPr lang="es-ES" sz="4500"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Metodología de desarrollo (INCREMENTAL</a:t>
            </a:r>
            <a:r>
              <a:rPr lang="es-ES" sz="4500" dirty="0">
                <a:latin typeface="Comic Sans MS" panose="030F0702030302020204" pitchFamily="66" charset="0"/>
                <a:ea typeface="Calibri" panose="020F0502020204030204" pitchFamily="34" charset="0"/>
              </a:rPr>
              <a:t> </a:t>
            </a:r>
            <a:r>
              <a:rPr lang="es-ES" sz="4500"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a:t>
            </a:r>
          </a:p>
          <a:p>
            <a:pPr algn="just">
              <a:lnSpc>
                <a:spcPct val="150000"/>
              </a:lnSpc>
              <a:buFont typeface="Symbol" panose="05050102010706020507" pitchFamily="18" charset="2"/>
              <a:buChar char=""/>
            </a:pP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Entrega de documentación</a:t>
            </a:r>
            <a:r>
              <a:rPr lang="es-ES" sz="2201" dirty="0">
                <a:latin typeface="Comic Sans MS" panose="030F0702030302020204" pitchFamily="66" charset="0"/>
                <a:ea typeface="Calibri" panose="020F0502020204030204" pitchFamily="34" charset="0"/>
                <a:cs typeface="Times New Roman" panose="02020603050405020304" pitchFamily="18" charset="0"/>
              </a:rPr>
              <a:t>: Este sprint inicial o previo consiste en hacer una entrega de documentos requeridos por el cliente/docente en el que se solicitan datos personales</a:t>
            </a:r>
          </a:p>
          <a:p>
            <a:pPr algn="just">
              <a:lnSpc>
                <a:spcPct val="150000"/>
              </a:lnSpc>
              <a:buFont typeface="Symbol" panose="05050102010706020507" pitchFamily="18" charset="2"/>
              <a:buChar char=""/>
            </a:pP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Entrega1</a:t>
            </a:r>
            <a:r>
              <a:rPr lang="es-ES" sz="2201" dirty="0">
                <a:latin typeface="Comic Sans MS" panose="030F0702030302020204" pitchFamily="66" charset="0"/>
                <a:ea typeface="Calibri" panose="020F0502020204030204" pitchFamily="34" charset="0"/>
                <a:cs typeface="Times New Roman" panose="02020603050405020304" pitchFamily="18" charset="0"/>
              </a:rPr>
              <a:t>: Para el cumplimiento de la primerea entrega se espera </a:t>
            </a: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crear un nuevo módulo dentro del ERP de </a:t>
            </a:r>
            <a:r>
              <a:rPr lang="es-ES" sz="2201" u="sng" dirty="0" err="1">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Odoo</a:t>
            </a:r>
            <a:r>
              <a:rPr lang="es-ES" sz="2201" dirty="0">
                <a:latin typeface="Comic Sans MS" panose="030F0702030302020204" pitchFamily="66" charset="0"/>
                <a:ea typeface="Calibri" panose="020F0502020204030204" pitchFamily="34" charset="0"/>
                <a:cs typeface="Times New Roman" panose="02020603050405020304" pitchFamily="18" charset="0"/>
              </a:rPr>
              <a:t> con el nombre </a:t>
            </a:r>
            <a:r>
              <a:rPr lang="es-ES" sz="29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Easy Box</a:t>
            </a:r>
            <a:r>
              <a:rPr lang="es-ES" sz="2201" dirty="0">
                <a:latin typeface="Comic Sans MS" panose="030F0702030302020204" pitchFamily="66" charset="0"/>
                <a:ea typeface="Calibri" panose="020F0502020204030204" pitchFamily="34" charset="0"/>
                <a:cs typeface="Times New Roman" panose="02020603050405020304" pitchFamily="18" charset="0"/>
              </a:rPr>
              <a:t> y la definición de los ficheros principales</a:t>
            </a:r>
          </a:p>
          <a:p>
            <a:pPr algn="just">
              <a:lnSpc>
                <a:spcPct val="150000"/>
              </a:lnSpc>
              <a:buFont typeface="Symbol" panose="05050102010706020507" pitchFamily="18" charset="2"/>
              <a:buChar char=""/>
            </a:pP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Enterga2</a:t>
            </a:r>
            <a:r>
              <a:rPr lang="es-ES" sz="2201" dirty="0">
                <a:latin typeface="Comic Sans MS" panose="030F0702030302020204" pitchFamily="66" charset="0"/>
                <a:ea typeface="Calibri" panose="020F0502020204030204" pitchFamily="34" charset="0"/>
                <a:cs typeface="Times New Roman" panose="02020603050405020304" pitchFamily="18" charset="0"/>
              </a:rPr>
              <a:t>: Esta entrega se centrará en crear ficheros para la </a:t>
            </a:r>
            <a:r>
              <a:rPr lang="es-ES" sz="2201" u="sng" dirty="0">
                <a:latin typeface="Comic Sans MS" panose="030F0702030302020204" pitchFamily="66" charset="0"/>
                <a:ea typeface="Calibri" panose="020F0502020204030204" pitchFamily="34" charset="0"/>
                <a:cs typeface="Times New Roman" panose="02020603050405020304" pitchFamily="18" charset="0"/>
              </a:rPr>
              <a:t>creación de usuarios</a:t>
            </a:r>
            <a:r>
              <a:rPr lang="es-ES" sz="2201" dirty="0">
                <a:latin typeface="Comic Sans MS" panose="030F0702030302020204" pitchFamily="66" charset="0"/>
                <a:ea typeface="Calibri" panose="020F0502020204030204" pitchFamily="34" charset="0"/>
                <a:cs typeface="Times New Roman" panose="02020603050405020304" pitchFamily="18" charset="0"/>
              </a:rPr>
              <a:t> según categoría profesional e </a:t>
            </a: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introducción de datos teóricos</a:t>
            </a:r>
            <a:r>
              <a:rPr lang="es-ES" sz="2201" dirty="0">
                <a:latin typeface="Comic Sans MS" panose="030F0702030302020204" pitchFamily="66" charset="0"/>
                <a:ea typeface="Calibri" panose="020F0502020204030204" pitchFamily="34" charset="0"/>
                <a:cs typeface="Times New Roman" panose="02020603050405020304" pitchFamily="18" charset="0"/>
              </a:rPr>
              <a:t> según normativa por el administrador.</a:t>
            </a:r>
          </a:p>
          <a:p>
            <a:pPr algn="just">
              <a:lnSpc>
                <a:spcPct val="150000"/>
              </a:lnSpc>
              <a:buFont typeface="Symbol" panose="05050102010706020507" pitchFamily="18" charset="2"/>
              <a:buChar char=""/>
            </a:pP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Entrega3</a:t>
            </a:r>
            <a:r>
              <a:rPr lang="es-ES" sz="2201" dirty="0">
                <a:latin typeface="Comic Sans MS" panose="030F0702030302020204" pitchFamily="66" charset="0"/>
                <a:ea typeface="Calibri" panose="020F0502020204030204" pitchFamily="34" charset="0"/>
                <a:cs typeface="Times New Roman" panose="02020603050405020304" pitchFamily="18" charset="0"/>
              </a:rPr>
              <a:t>: </a:t>
            </a:r>
            <a:r>
              <a:rPr lang="es-ES" sz="2201" dirty="0">
                <a:latin typeface="Comic Sans MS" panose="030F0702030302020204" pitchFamily="66" charset="0"/>
                <a:ea typeface="Calibri" panose="020F0502020204030204" pitchFamily="34" charset="0"/>
              </a:rPr>
              <a:t>Esta entrega es para crear el </a:t>
            </a:r>
            <a:r>
              <a:rPr lang="es-ES" sz="3200"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rPr>
              <a:t>sistema de</a:t>
            </a:r>
            <a:r>
              <a:rPr lang="es-ES" sz="2201" dirty="0">
                <a:latin typeface="Comic Sans MS" panose="030F0702030302020204" pitchFamily="66" charset="0"/>
                <a:ea typeface="Calibri" panose="020F0502020204030204" pitchFamily="34" charset="0"/>
              </a:rPr>
              <a:t> detección de incompatibilidades y lanzamiento de </a:t>
            </a:r>
            <a:r>
              <a:rPr lang="es-ES" sz="3200"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rPr>
              <a:t>avisos</a:t>
            </a:r>
            <a:r>
              <a:rPr lang="es-ES" sz="2201" dirty="0">
                <a:latin typeface="Comic Sans MS" panose="030F0702030302020204" pitchFamily="66" charset="0"/>
                <a:ea typeface="Calibri" panose="020F0502020204030204" pitchFamily="34" charset="0"/>
              </a:rPr>
              <a:t>.</a:t>
            </a:r>
            <a:endParaRPr lang="es-ES" sz="2201" dirty="0">
              <a:latin typeface="Comic Sans MS" panose="030F0702030302020204" pitchFamily="66" charset="0"/>
              <a:ea typeface="Calibri" panose="020F0502020204030204" pitchFamily="34" charset="0"/>
              <a:cs typeface="Times New Roman" panose="02020603050405020304" pitchFamily="18" charset="0"/>
            </a:endParaRPr>
          </a:p>
          <a:p>
            <a:pPr algn="just">
              <a:lnSpc>
                <a:spcPct val="150000"/>
              </a:lnSpc>
              <a:buFont typeface="Symbol" panose="05050102010706020507" pitchFamily="18" charset="2"/>
              <a:buChar char=""/>
            </a:pP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Entrega4</a:t>
            </a:r>
            <a:r>
              <a:rPr lang="es-ES" sz="2201" dirty="0">
                <a:latin typeface="Comic Sans MS" panose="030F0702030302020204" pitchFamily="66" charset="0"/>
                <a:ea typeface="Calibri" panose="020F0502020204030204" pitchFamily="34" charset="0"/>
                <a:cs typeface="Times New Roman" panose="02020603050405020304" pitchFamily="18" charset="0"/>
              </a:rPr>
              <a:t>: </a:t>
            </a:r>
            <a:r>
              <a:rPr lang="es-ES" sz="2201" dirty="0">
                <a:latin typeface="Comic Sans MS" panose="030F0702030302020204" pitchFamily="66" charset="0"/>
                <a:ea typeface="Calibri" panose="020F0502020204030204" pitchFamily="34" charset="0"/>
              </a:rPr>
              <a:t>Con esta entrega se crea una interfaz donde el operario puede iniciar sesión e </a:t>
            </a: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rPr>
              <a:t>introducir sus mediciones reales</a:t>
            </a:r>
            <a:r>
              <a:rPr lang="es-ES" sz="2201" dirty="0">
                <a:latin typeface="Comic Sans MS" panose="030F0702030302020204" pitchFamily="66" charset="0"/>
                <a:ea typeface="Calibri" panose="020F0502020204030204" pitchFamily="34" charset="0"/>
              </a:rPr>
              <a:t> dependiendo de la </a:t>
            </a: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rPr>
              <a:t>normativa a seguir</a:t>
            </a:r>
            <a:r>
              <a:rPr lang="es-ES" sz="2201" dirty="0">
                <a:latin typeface="Comic Sans MS" panose="030F0702030302020204" pitchFamily="66" charset="0"/>
                <a:ea typeface="Calibri" panose="020F0502020204030204" pitchFamily="34" charset="0"/>
              </a:rPr>
              <a:t>.</a:t>
            </a:r>
            <a:endParaRPr lang="es-ES" sz="2201" dirty="0">
              <a:latin typeface="Comic Sans MS" panose="030F0702030302020204" pitchFamily="66" charset="0"/>
              <a:ea typeface="Calibri" panose="020F0502020204030204" pitchFamily="34" charset="0"/>
              <a:cs typeface="Times New Roman" panose="02020603050405020304" pitchFamily="18" charset="0"/>
            </a:endParaRPr>
          </a:p>
          <a:p>
            <a:pPr algn="just">
              <a:lnSpc>
                <a:spcPct val="150000"/>
              </a:lnSpc>
              <a:spcAft>
                <a:spcPts val="800"/>
              </a:spcAft>
              <a:buFont typeface="Symbol" panose="05050102010706020507" pitchFamily="18" charset="2"/>
              <a:buChar char=""/>
            </a:pPr>
            <a:r>
              <a:rPr lang="es-ES" sz="22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Tribunal</a:t>
            </a:r>
            <a:r>
              <a:rPr lang="es-ES" sz="2201" dirty="0">
                <a:latin typeface="Comic Sans MS" panose="030F0702030302020204" pitchFamily="66" charset="0"/>
                <a:ea typeface="Calibri" panose="020F0502020204030204" pitchFamily="34" charset="0"/>
                <a:cs typeface="Times New Roman" panose="02020603050405020304" pitchFamily="18" charset="0"/>
              </a:rPr>
              <a:t>: Esta será la entrega final del proyecto al cliente y su instalación, a la vez de una explicación metódica de su funcionamiento.</a:t>
            </a:r>
          </a:p>
          <a:p>
            <a:pPr marL="0" indent="0">
              <a:buNone/>
            </a:pPr>
            <a:endParaRPr lang="es-ES"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ítulo 7">
            <a:extLst>
              <a:ext uri="{FF2B5EF4-FFF2-40B4-BE49-F238E27FC236}">
                <a16:creationId xmlns:a16="http://schemas.microsoft.com/office/drawing/2014/main" id="{DF2BA2F2-3FBD-4E30-BD45-987BC6DA94B9}"/>
              </a:ext>
            </a:extLst>
          </p:cNvPr>
          <p:cNvSpPr>
            <a:spLocks noGrp="1"/>
          </p:cNvSpPr>
          <p:nvPr>
            <p:ph type="title"/>
          </p:nvPr>
        </p:nvSpPr>
        <p:spPr/>
        <p:txBody>
          <a:bodyPr>
            <a:normAutofit/>
          </a:bodyPr>
          <a:lstStyle/>
          <a:p>
            <a:r>
              <a:rPr lang="es-ES" sz="2000"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Estado del Arte</a:t>
            </a:r>
            <a:br>
              <a:rPr lang="es-ES" sz="1801" dirty="0">
                <a:latin typeface="Comic Sans MS" panose="030F0702030302020204" pitchFamily="66" charset="0"/>
                <a:ea typeface="Calibri" panose="020F0502020204030204" pitchFamily="34" charset="0"/>
                <a:cs typeface="Times New Roman" panose="02020603050405020304" pitchFamily="18" charset="0"/>
              </a:rPr>
            </a:br>
            <a:r>
              <a:rPr lang="es-ES" sz="1801" dirty="0">
                <a:latin typeface="Comic Sans MS" panose="030F0702030302020204" pitchFamily="66" charset="0"/>
                <a:ea typeface="Calibri" panose="020F0502020204030204" pitchFamily="34" charset="0"/>
                <a:cs typeface="Times New Roman" panose="02020603050405020304" pitchFamily="18" charset="0"/>
              </a:rPr>
              <a:t>	- </a:t>
            </a:r>
            <a:r>
              <a:rPr lang="es-ES" sz="1801" dirty="0" err="1">
                <a:solidFill>
                  <a:srgbClr val="00B050"/>
                </a:solidFill>
                <a:latin typeface="Comic Sans MS" panose="030F0702030302020204" pitchFamily="66" charset="0"/>
                <a:ea typeface="Calibri" panose="020F0502020204030204" pitchFamily="34" charset="0"/>
              </a:rPr>
              <a:t>Openinnova</a:t>
            </a:r>
            <a:br>
              <a:rPr lang="es-ES" sz="1801" dirty="0">
                <a:solidFill>
                  <a:srgbClr val="00B050"/>
                </a:solidFill>
                <a:latin typeface="Comic Sans MS" panose="030F0702030302020204" pitchFamily="66" charset="0"/>
                <a:ea typeface="Calibri" panose="020F0502020204030204" pitchFamily="34" charset="0"/>
              </a:rPr>
            </a:br>
            <a:r>
              <a:rPr lang="es-ES" sz="1801" dirty="0">
                <a:solidFill>
                  <a:srgbClr val="00B050"/>
                </a:solidFill>
                <a:latin typeface="Comic Sans MS" panose="030F0702030302020204" pitchFamily="66" charset="0"/>
                <a:ea typeface="Calibri" panose="020F0502020204030204" pitchFamily="34" charset="0"/>
              </a:rPr>
              <a:t>	- </a:t>
            </a:r>
            <a:r>
              <a:rPr lang="es-ES" sz="1801" dirty="0" err="1">
                <a:solidFill>
                  <a:srgbClr val="00B050"/>
                </a:solidFill>
                <a:latin typeface="Comic Sans MS" panose="030F0702030302020204" pitchFamily="66" charset="0"/>
                <a:ea typeface="Calibri" panose="020F0502020204030204" pitchFamily="34" charset="0"/>
              </a:rPr>
              <a:t>Kantan</a:t>
            </a:r>
            <a:br>
              <a:rPr lang="es-ES" sz="1801" dirty="0">
                <a:solidFill>
                  <a:srgbClr val="00B050"/>
                </a:solidFill>
                <a:latin typeface="Comic Sans MS" panose="030F0702030302020204" pitchFamily="66" charset="0"/>
                <a:ea typeface="Calibri" panose="020F0502020204030204" pitchFamily="34" charset="0"/>
              </a:rPr>
            </a:br>
            <a:r>
              <a:rPr lang="es-ES" sz="1801" dirty="0">
                <a:solidFill>
                  <a:srgbClr val="00B050"/>
                </a:solidFill>
                <a:latin typeface="Comic Sans MS" panose="030F0702030302020204" pitchFamily="66" charset="0"/>
                <a:ea typeface="Calibri" panose="020F0502020204030204" pitchFamily="34" charset="0"/>
              </a:rPr>
              <a:t>	- </a:t>
            </a:r>
            <a:r>
              <a:rPr lang="es-ES" sz="1801" dirty="0" err="1">
                <a:solidFill>
                  <a:srgbClr val="00B050"/>
                </a:solidFill>
                <a:latin typeface="Comic Sans MS" panose="030F0702030302020204" pitchFamily="66" charset="0"/>
                <a:ea typeface="Calibri" panose="020F0502020204030204" pitchFamily="34" charset="0"/>
              </a:rPr>
              <a:t>ShareMe</a:t>
            </a:r>
            <a:r>
              <a:rPr lang="es-ES" sz="1801" dirty="0">
                <a:solidFill>
                  <a:srgbClr val="00B050"/>
                </a:solidFill>
                <a:latin typeface="Comic Sans MS" panose="030F0702030302020204" pitchFamily="66" charset="0"/>
                <a:ea typeface="Calibri" panose="020F0502020204030204" pitchFamily="34" charset="0"/>
              </a:rPr>
              <a:t> QMS</a:t>
            </a:r>
            <a:endParaRPr lang="es-ES" dirty="0">
              <a:latin typeface="Comic Sans MS" panose="030F0702030302020204" pitchFamily="66" charset="0"/>
            </a:endParaRPr>
          </a:p>
        </p:txBody>
      </p:sp>
    </p:spTree>
    <p:extLst>
      <p:ext uri="{BB962C8B-B14F-4D97-AF65-F5344CB8AC3E}">
        <p14:creationId xmlns:p14="http://schemas.microsoft.com/office/powerpoint/2010/main" val="189697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A071251-AC43-47A0-B08D-6975360C0FB5}"/>
              </a:ext>
            </a:extLst>
          </p:cNvPr>
          <p:cNvGrpSpPr/>
          <p:nvPr/>
        </p:nvGrpSpPr>
        <p:grpSpPr>
          <a:xfrm>
            <a:off x="1725932" y="757876"/>
            <a:ext cx="10313669" cy="6055646"/>
            <a:chOff x="0" y="0"/>
            <a:chExt cx="8831580" cy="5342488"/>
          </a:xfrm>
        </p:grpSpPr>
        <p:sp>
          <p:nvSpPr>
            <p:cNvPr id="3" name="Rectángulo 2">
              <a:extLst>
                <a:ext uri="{FF2B5EF4-FFF2-40B4-BE49-F238E27FC236}">
                  <a16:creationId xmlns:a16="http://schemas.microsoft.com/office/drawing/2014/main" id="{F95E983A-4BCD-44E7-BA76-82B21ED81822}"/>
                </a:ext>
              </a:extLst>
            </p:cNvPr>
            <p:cNvSpPr/>
            <p:nvPr/>
          </p:nvSpPr>
          <p:spPr>
            <a:xfrm>
              <a:off x="0" y="7620"/>
              <a:ext cx="8831580" cy="5334868"/>
            </a:xfrm>
            <a:prstGeom prst="rect">
              <a:avLst/>
            </a:prstGeom>
            <a:solidFill>
              <a:schemeClr val="bg2"/>
            </a:solidFill>
            <a:ln w="12700">
              <a:no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1" rIns="91440" bIns="45721" numCol="1" spcCol="0" rtlCol="0" fromWordArt="0" anchor="ctr" anchorCtr="0" forceAA="0" compatLnSpc="1">
              <a:prstTxWarp prst="textNoShape">
                <a:avLst/>
              </a:prstTxWarp>
              <a:noAutofit/>
            </a:bodyPr>
            <a:lstStyle/>
            <a:p>
              <a:endParaRPr lang="es-ES" sz="1801" dirty="0"/>
            </a:p>
          </p:txBody>
        </p:sp>
        <p:sp>
          <p:nvSpPr>
            <p:cNvPr id="4" name="Rectángulo 3">
              <a:extLst>
                <a:ext uri="{FF2B5EF4-FFF2-40B4-BE49-F238E27FC236}">
                  <a16:creationId xmlns:a16="http://schemas.microsoft.com/office/drawing/2014/main" id="{EA8C4882-6277-45D4-A1E6-E326AE947193}"/>
                </a:ext>
              </a:extLst>
            </p:cNvPr>
            <p:cNvSpPr/>
            <p:nvPr/>
          </p:nvSpPr>
          <p:spPr>
            <a:xfrm>
              <a:off x="7620" y="4922520"/>
              <a:ext cx="2819360" cy="108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1" rIns="91440" bIns="45721" numCol="1" spcCol="0" rtlCol="0" fromWordArt="0" anchor="ctr" anchorCtr="0" forceAA="0" compatLnSpc="1">
              <a:prstTxWarp prst="textNoShape">
                <a:avLst/>
              </a:prstTxWarp>
              <a:noAutofit/>
            </a:bodyPr>
            <a:lstStyle/>
            <a:p>
              <a:endParaRPr lang="es-ES" sz="1801"/>
            </a:p>
          </p:txBody>
        </p:sp>
        <p:grpSp>
          <p:nvGrpSpPr>
            <p:cNvPr id="5" name="Grupo 4">
              <a:extLst>
                <a:ext uri="{FF2B5EF4-FFF2-40B4-BE49-F238E27FC236}">
                  <a16:creationId xmlns:a16="http://schemas.microsoft.com/office/drawing/2014/main" id="{ECF1533C-E724-4F64-880D-DC574A8A1DAC}"/>
                </a:ext>
              </a:extLst>
            </p:cNvPr>
            <p:cNvGrpSpPr/>
            <p:nvPr/>
          </p:nvGrpSpPr>
          <p:grpSpPr>
            <a:xfrm>
              <a:off x="0" y="0"/>
              <a:ext cx="8830944" cy="5037458"/>
              <a:chOff x="0" y="0"/>
              <a:chExt cx="9189085" cy="4060371"/>
            </a:xfrm>
          </p:grpSpPr>
          <p:pic>
            <p:nvPicPr>
              <p:cNvPr id="6" name="Imagen 5">
                <a:extLst>
                  <a:ext uri="{FF2B5EF4-FFF2-40B4-BE49-F238E27FC236}">
                    <a16:creationId xmlns:a16="http://schemas.microsoft.com/office/drawing/2014/main" id="{8A149505-6E5C-4434-AF7D-62CF3F622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36071"/>
                <a:ext cx="6255385" cy="3924300"/>
              </a:xfrm>
              <a:prstGeom prst="rect">
                <a:avLst/>
              </a:prstGeom>
              <a:ln>
                <a:noFill/>
              </a:ln>
            </p:spPr>
          </p:pic>
          <p:pic>
            <p:nvPicPr>
              <p:cNvPr id="7" name="Imagen 6">
                <a:extLst>
                  <a:ext uri="{FF2B5EF4-FFF2-40B4-BE49-F238E27FC236}">
                    <a16:creationId xmlns:a16="http://schemas.microsoft.com/office/drawing/2014/main" id="{2E4F4904-5EAE-4F6B-9537-F80E9802F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3914"/>
                <a:ext cx="2936240" cy="3679190"/>
              </a:xfrm>
              <a:prstGeom prst="rect">
                <a:avLst/>
              </a:prstGeom>
              <a:ln>
                <a:noFill/>
              </a:ln>
            </p:spPr>
          </p:pic>
          <p:pic>
            <p:nvPicPr>
              <p:cNvPr id="8" name="Imagen 7">
                <a:extLst>
                  <a:ext uri="{FF2B5EF4-FFF2-40B4-BE49-F238E27FC236}">
                    <a16:creationId xmlns:a16="http://schemas.microsoft.com/office/drawing/2014/main" id="{3D0104F3-9F67-4CDD-8793-A9B451FE5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933065" cy="287020"/>
              </a:xfrm>
              <a:prstGeom prst="rect">
                <a:avLst/>
              </a:prstGeom>
              <a:ln>
                <a:noFill/>
              </a:ln>
            </p:spPr>
          </p:pic>
        </p:grpSp>
      </p:grpSp>
      <p:sp>
        <p:nvSpPr>
          <p:cNvPr id="9" name="CuadroTexto 8">
            <a:extLst>
              <a:ext uri="{FF2B5EF4-FFF2-40B4-BE49-F238E27FC236}">
                <a16:creationId xmlns:a16="http://schemas.microsoft.com/office/drawing/2014/main" id="{64462EE8-F6AE-4A78-ACEF-FC11FABDD27E}"/>
              </a:ext>
            </a:extLst>
          </p:cNvPr>
          <p:cNvSpPr txBox="1"/>
          <p:nvPr/>
        </p:nvSpPr>
        <p:spPr>
          <a:xfrm>
            <a:off x="4948780" y="83199"/>
            <a:ext cx="3477235"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2800" b="1" dirty="0">
                <a:ln/>
                <a:solidFill>
                  <a:schemeClr val="accent3"/>
                </a:solidFill>
                <a:latin typeface="Comic Sans MS" panose="030F0702030302020204" pitchFamily="66" charset="0"/>
              </a:rPr>
              <a:t>Diagrama de Gantt</a:t>
            </a:r>
          </a:p>
        </p:txBody>
      </p:sp>
    </p:spTree>
    <p:extLst>
      <p:ext uri="{BB962C8B-B14F-4D97-AF65-F5344CB8AC3E}">
        <p14:creationId xmlns:p14="http://schemas.microsoft.com/office/powerpoint/2010/main" val="370793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23278B0-1A32-4405-AC0A-2888B4BF9F0F}"/>
              </a:ext>
            </a:extLst>
          </p:cNvPr>
          <p:cNvSpPr txBox="1"/>
          <p:nvPr/>
        </p:nvSpPr>
        <p:spPr>
          <a:xfrm>
            <a:off x="1684421" y="492887"/>
            <a:ext cx="4671556" cy="669094"/>
          </a:xfrm>
          <a:prstGeom prst="rect">
            <a:avLst/>
          </a:prstGeom>
          <a:noFill/>
        </p:spPr>
        <p:txBody>
          <a:bodyPr wrap="square">
            <a:spAutoFit/>
          </a:bodyPr>
          <a:lstStyle/>
          <a:p>
            <a:pPr algn="just">
              <a:lnSpc>
                <a:spcPct val="150000"/>
              </a:lnSpc>
              <a:spcAft>
                <a:spcPts val="800"/>
              </a:spcAft>
              <a:buClr>
                <a:srgbClr val="2F5496"/>
              </a:buClr>
              <a:buSzPts val="1200"/>
            </a:pPr>
            <a:r>
              <a:rPr lang="es-ES" sz="2800"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Descripción del proyecto</a:t>
            </a:r>
            <a:endParaRPr lang="es-ES" sz="2400" dirty="0">
              <a:latin typeface="Comic Sans MS" panose="030F0702030302020204" pitchFamily="66"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56F1BDBD-2828-4AFE-B22E-145ED532EA4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748383" y="1707459"/>
            <a:ext cx="7215188" cy="3952875"/>
          </a:xfrm>
          <a:prstGeom prst="ellipse">
            <a:avLst/>
          </a:prstGeom>
          <a:ln>
            <a:noFill/>
          </a:ln>
          <a:effectLst>
            <a:softEdge rad="112500"/>
          </a:effectLst>
        </p:spPr>
      </p:pic>
      <p:sp>
        <p:nvSpPr>
          <p:cNvPr id="7" name="CuadroTexto 6">
            <a:extLst>
              <a:ext uri="{FF2B5EF4-FFF2-40B4-BE49-F238E27FC236}">
                <a16:creationId xmlns:a16="http://schemas.microsoft.com/office/drawing/2014/main" id="{C1CEFBE6-B499-4DCE-867A-CAD97C4746A1}"/>
              </a:ext>
            </a:extLst>
          </p:cNvPr>
          <p:cNvSpPr txBox="1"/>
          <p:nvPr/>
        </p:nvSpPr>
        <p:spPr>
          <a:xfrm>
            <a:off x="1684421" y="1161979"/>
            <a:ext cx="10231353" cy="5524571"/>
          </a:xfrm>
          <a:prstGeom prst="rect">
            <a:avLst/>
          </a:prstGeom>
          <a:noFill/>
        </p:spPr>
        <p:txBody>
          <a:bodyPr wrap="square">
            <a:spAutoFit/>
          </a:bodyPr>
          <a:lstStyle/>
          <a:p>
            <a:pPr marL="342909" indent="-342909" algn="just">
              <a:lnSpc>
                <a:spcPct val="150000"/>
              </a:lnSpc>
              <a:buClr>
                <a:srgbClr val="2F5496"/>
              </a:buClr>
              <a:buFont typeface="Wingdings" panose="05000000000000000000" pitchFamily="2" charset="2"/>
              <a:buChar char="Ø"/>
            </a:pPr>
            <a:r>
              <a:rPr lang="es-ES" sz="1801" dirty="0">
                <a:latin typeface="Comic Sans MS" panose="030F0702030302020204" pitchFamily="66" charset="0"/>
                <a:ea typeface="Calibri" panose="020F0502020204030204" pitchFamily="34" charset="0"/>
                <a:cs typeface="Times New Roman" panose="02020603050405020304" pitchFamily="18" charset="0"/>
              </a:rPr>
              <a:t>(RAN1) Crear un software diseñado para ser usado a veces por </a:t>
            </a:r>
            <a:r>
              <a:rPr lang="es-ES" sz="18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operarios sin preparación técnica </a:t>
            </a:r>
            <a:r>
              <a:rPr lang="es-ES" sz="1801" dirty="0">
                <a:latin typeface="Comic Sans MS" panose="030F0702030302020204" pitchFamily="66" charset="0"/>
                <a:ea typeface="Calibri" panose="020F0502020204030204" pitchFamily="34" charset="0"/>
                <a:cs typeface="Times New Roman" panose="02020603050405020304" pitchFamily="18" charset="0"/>
              </a:rPr>
              <a:t>informática ninguna, con lo que ha de ser muy intuitivo.</a:t>
            </a:r>
          </a:p>
          <a:p>
            <a:pPr marL="342909" indent="-342909" algn="just">
              <a:lnSpc>
                <a:spcPct val="150000"/>
              </a:lnSpc>
              <a:buClr>
                <a:srgbClr val="2F5496"/>
              </a:buClr>
              <a:buFont typeface="Wingdings" panose="05000000000000000000" pitchFamily="2" charset="2"/>
              <a:buChar char="Ø"/>
            </a:pPr>
            <a:r>
              <a:rPr lang="es-ES" sz="1801" dirty="0">
                <a:latin typeface="Comic Sans MS" panose="030F0702030302020204" pitchFamily="66" charset="0"/>
                <a:ea typeface="Calibri" panose="020F0502020204030204" pitchFamily="34" charset="0"/>
                <a:cs typeface="Times New Roman" panose="02020603050405020304" pitchFamily="18" charset="0"/>
              </a:rPr>
              <a:t>(RAN2) Crear una interfaz para que cada usuario deba ser registrado por el administrador incluyendo su categoría profesional para poder usar el software. </a:t>
            </a:r>
            <a:r>
              <a:rPr lang="es-ES" sz="18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El administrador será quien introduzca los datos teóricos</a:t>
            </a:r>
            <a:r>
              <a:rPr lang="es-ES" sz="1801" dirty="0">
                <a:latin typeface="Comic Sans MS" panose="030F0702030302020204" pitchFamily="66" charset="0"/>
                <a:ea typeface="Calibri" panose="020F0502020204030204" pitchFamily="34" charset="0"/>
                <a:cs typeface="Times New Roman" panose="02020603050405020304" pitchFamily="18" charset="0"/>
              </a:rPr>
              <a:t> del estándar según la normativa.</a:t>
            </a:r>
          </a:p>
          <a:p>
            <a:pPr marL="342909" indent="-342909" algn="just">
              <a:lnSpc>
                <a:spcPct val="150000"/>
              </a:lnSpc>
              <a:buClr>
                <a:srgbClr val="2F5496"/>
              </a:buClr>
              <a:buFont typeface="Wingdings" panose="05000000000000000000" pitchFamily="2" charset="2"/>
              <a:buChar char="Ø"/>
            </a:pPr>
            <a:r>
              <a:rPr lang="es-ES" sz="1801" dirty="0">
                <a:latin typeface="Comic Sans MS" panose="030F0702030302020204" pitchFamily="66" charset="0"/>
                <a:ea typeface="Calibri" panose="020F0502020204030204" pitchFamily="34" charset="0"/>
                <a:cs typeface="Times New Roman" panose="02020603050405020304" pitchFamily="18" charset="0"/>
              </a:rPr>
              <a:t>(RAN3) Ha de ser un módulo </a:t>
            </a:r>
            <a:r>
              <a:rPr lang="es-ES" sz="18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integrado dentro del ERP </a:t>
            </a:r>
            <a:r>
              <a:rPr lang="es-ES" sz="1801" u="sng" dirty="0" err="1">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Odoo</a:t>
            </a:r>
            <a:r>
              <a:rPr lang="es-ES" sz="18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 </a:t>
            </a:r>
            <a:r>
              <a:rPr lang="es-ES" sz="1801" dirty="0">
                <a:latin typeface="Comic Sans MS" panose="030F0702030302020204" pitchFamily="66" charset="0"/>
                <a:ea typeface="Calibri" panose="020F0502020204030204" pitchFamily="34" charset="0"/>
                <a:cs typeface="Times New Roman" panose="02020603050405020304" pitchFamily="18" charset="0"/>
              </a:rPr>
              <a:t>y ser instalado en localizaciones estratégicas (Box de mezclas) de la nave industrial para aprovechar al máximo el tiempo empleado por el operario en su uso.</a:t>
            </a:r>
          </a:p>
          <a:p>
            <a:pPr marL="342909" indent="-342909" algn="just">
              <a:lnSpc>
                <a:spcPct val="150000"/>
              </a:lnSpc>
              <a:buClr>
                <a:srgbClr val="2F5496"/>
              </a:buClr>
              <a:buFont typeface="Wingdings" panose="05000000000000000000" pitchFamily="2" charset="2"/>
              <a:buChar char="Ø"/>
            </a:pPr>
            <a:r>
              <a:rPr lang="es-ES" sz="1801" dirty="0">
                <a:latin typeface="Comic Sans MS" panose="030F0702030302020204" pitchFamily="66" charset="0"/>
                <a:ea typeface="Calibri" panose="020F0502020204030204" pitchFamily="34" charset="0"/>
                <a:cs typeface="Times New Roman" panose="02020603050405020304" pitchFamily="18" charset="0"/>
              </a:rPr>
              <a:t>(RAN4) Crear una interfaz donde se deba </a:t>
            </a:r>
            <a:r>
              <a:rPr lang="es-ES" sz="180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introducir datos de medición relativos al mezclado </a:t>
            </a:r>
            <a:r>
              <a:rPr lang="es-ES" sz="1801" dirty="0">
                <a:latin typeface="Comic Sans MS" panose="030F0702030302020204" pitchFamily="66" charset="0"/>
                <a:ea typeface="Calibri" panose="020F0502020204030204" pitchFamily="34" charset="0"/>
                <a:cs typeface="Times New Roman" panose="02020603050405020304" pitchFamily="18" charset="0"/>
              </a:rPr>
              <a:t>de componentes de la pintura y requeridos por el propio software para continuar si son válidos.</a:t>
            </a:r>
          </a:p>
          <a:p>
            <a:pPr marL="342909" indent="-342909" algn="just">
              <a:lnSpc>
                <a:spcPct val="150000"/>
              </a:lnSpc>
              <a:spcAft>
                <a:spcPts val="800"/>
              </a:spcAft>
              <a:buClr>
                <a:srgbClr val="2F5496"/>
              </a:buClr>
              <a:buFont typeface="Wingdings" panose="05000000000000000000" pitchFamily="2" charset="2"/>
              <a:buChar char="Ø"/>
            </a:pPr>
            <a:r>
              <a:rPr lang="es-ES" sz="1801" dirty="0">
                <a:latin typeface="Comic Sans MS" panose="030F0702030302020204" pitchFamily="66" charset="0"/>
                <a:ea typeface="Calibri" panose="020F0502020204030204" pitchFamily="34" charset="0"/>
                <a:cs typeface="Times New Roman" panose="02020603050405020304" pitchFamily="18" charset="0"/>
              </a:rPr>
              <a:t>(RAN5) En caso de introducirse un dato de medición incorrecto se comunicará al operario mediante un </a:t>
            </a:r>
            <a:r>
              <a:rPr lang="es-ES" sz="1801" b="1" u="sng" dirty="0" err="1">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Warning</a:t>
            </a:r>
            <a:r>
              <a:rPr lang="es-ES" sz="1801" b="1"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 o aviso de incompatibilidad </a:t>
            </a:r>
            <a:r>
              <a:rPr lang="es-ES" sz="1801" dirty="0">
                <a:latin typeface="Comic Sans MS" panose="030F0702030302020204" pitchFamily="66" charset="0"/>
                <a:ea typeface="Calibri" panose="020F0502020204030204" pitchFamily="34" charset="0"/>
                <a:cs typeface="Times New Roman" panose="02020603050405020304" pitchFamily="18" charset="0"/>
              </a:rPr>
              <a:t>para su corrección.</a:t>
            </a:r>
          </a:p>
        </p:txBody>
      </p:sp>
    </p:spTree>
    <p:extLst>
      <p:ext uri="{BB962C8B-B14F-4D97-AF65-F5344CB8AC3E}">
        <p14:creationId xmlns:p14="http://schemas.microsoft.com/office/powerpoint/2010/main" val="396276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Hombre anciano en una videollamada">
            <a:extLst>
              <a:ext uri="{FF2B5EF4-FFF2-40B4-BE49-F238E27FC236}">
                <a16:creationId xmlns:a16="http://schemas.microsoft.com/office/drawing/2014/main" id="{A97CA801-6AEC-4C61-B89B-CF43B3582C2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248150" y="1298575"/>
            <a:ext cx="7810500" cy="5207000"/>
          </a:xfrm>
          <a:prstGeom prst="ellipse">
            <a:avLst/>
          </a:prstGeom>
          <a:ln>
            <a:noFill/>
          </a:ln>
          <a:effectLst>
            <a:softEdge rad="112500"/>
          </a:effectLst>
        </p:spPr>
      </p:pic>
      <p:sp>
        <p:nvSpPr>
          <p:cNvPr id="5" name="CuadroTexto 4">
            <a:extLst>
              <a:ext uri="{FF2B5EF4-FFF2-40B4-BE49-F238E27FC236}">
                <a16:creationId xmlns:a16="http://schemas.microsoft.com/office/drawing/2014/main" id="{3F0AB633-D98F-4E64-B70A-E67DB35555A6}"/>
              </a:ext>
            </a:extLst>
          </p:cNvPr>
          <p:cNvSpPr txBox="1"/>
          <p:nvPr/>
        </p:nvSpPr>
        <p:spPr>
          <a:xfrm>
            <a:off x="1661160" y="729095"/>
            <a:ext cx="10256521" cy="5412636"/>
          </a:xfrm>
          <a:prstGeom prst="rect">
            <a:avLst/>
          </a:prstGeom>
          <a:noFill/>
        </p:spPr>
        <p:txBody>
          <a:bodyPr wrap="square">
            <a:spAutoFit/>
          </a:bodyPr>
          <a:lstStyle/>
          <a:p>
            <a:pPr lvl="1" algn="just">
              <a:lnSpc>
                <a:spcPct val="150000"/>
              </a:lnSpc>
              <a:spcAft>
                <a:spcPts val="800"/>
              </a:spcAft>
              <a:buClr>
                <a:srgbClr val="2F5496"/>
              </a:buClr>
              <a:buSzPts val="1200"/>
            </a:pPr>
            <a:r>
              <a:rPr lang="es-ES" sz="2000" b="1"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Evaluación de riesgos</a:t>
            </a:r>
            <a:endParaRPr lang="es-ES" sz="1801" dirty="0">
              <a:latin typeface="Comic Sans MS" panose="030F0702030302020204" pitchFamily="66" charset="0"/>
              <a:ea typeface="Calibri" panose="020F0502020204030204" pitchFamily="34" charset="0"/>
              <a:cs typeface="Times New Roman" panose="02020603050405020304" pitchFamily="18" charset="0"/>
            </a:endParaRPr>
          </a:p>
          <a:p>
            <a:pPr indent="228606" algn="just">
              <a:lnSpc>
                <a:spcPct val="150000"/>
              </a:lnSpc>
              <a:spcAft>
                <a:spcPts val="800"/>
              </a:spcAft>
            </a:pPr>
            <a:r>
              <a:rPr lang="es-ES" sz="1100" dirty="0">
                <a:latin typeface="Comic Sans MS" panose="030F0702030302020204" pitchFamily="66" charset="0"/>
                <a:ea typeface="Calibri" panose="020F0502020204030204" pitchFamily="34" charset="0"/>
                <a:cs typeface="Times New Roman" panose="02020603050405020304" pitchFamily="18" charset="0"/>
              </a:rPr>
              <a:t>Con una aplicación tan especifica los riesgos para su incorporación en el normal funcionamiento de la empresa pueden ser:</a:t>
            </a:r>
          </a:p>
          <a:p>
            <a:pPr marL="342909" indent="-342909" algn="just">
              <a:lnSpc>
                <a:spcPct val="150000"/>
              </a:lnSpc>
              <a:buClr>
                <a:srgbClr val="2F5496"/>
              </a:buClr>
              <a:buSzPts val="1100"/>
              <a:buFont typeface="Arial" panose="020B0604020202020204" pitchFamily="34" charset="0"/>
              <a:buChar char="•"/>
            </a:pP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Un riesgo es el </a:t>
            </a:r>
            <a:r>
              <a:rPr lang="es-ES" sz="1100" u="sng" dirty="0">
                <a:solidFill>
                  <a:schemeClr val="tx1">
                    <a:lumMod val="95000"/>
                    <a:lumOff val="5000"/>
                  </a:schemeClr>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límite en la entrega del proyecto</a:t>
            </a: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 es decir, no ser capaces de entregar el proyecto en la fecha indicada.</a:t>
            </a:r>
          </a:p>
          <a:p>
            <a:pPr marL="342909" indent="-342909" algn="just">
              <a:lnSpc>
                <a:spcPct val="150000"/>
              </a:lnSpc>
              <a:buClr>
                <a:srgbClr val="2F5496"/>
              </a:buClr>
              <a:buSzPts val="1100"/>
              <a:buFont typeface="Arial" panose="020B0604020202020204" pitchFamily="34" charset="0"/>
              <a:buChar char="•"/>
            </a:pPr>
            <a:r>
              <a:rPr lang="es-ES" sz="1100" u="sng" dirty="0">
                <a:solidFill>
                  <a:schemeClr val="tx1">
                    <a:lumMod val="95000"/>
                    <a:lumOff val="5000"/>
                  </a:schemeClr>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Rechazo por parte de los operarios</a:t>
            </a: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 ya que al ser una nueva tecnología incluye una </a:t>
            </a:r>
            <a:r>
              <a:rPr lang="es-ES" sz="1100" u="sng" dirty="0">
                <a:solidFill>
                  <a:schemeClr val="tx1">
                    <a:lumMod val="95000"/>
                    <a:lumOff val="5000"/>
                  </a:schemeClr>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disminución temporal </a:t>
            </a: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de tiempo productivo.</a:t>
            </a:r>
          </a:p>
          <a:p>
            <a:pPr marL="342909" indent="-342909" algn="just">
              <a:lnSpc>
                <a:spcPct val="150000"/>
              </a:lnSpc>
              <a:buClr>
                <a:srgbClr val="2F5496"/>
              </a:buClr>
              <a:buSzPts val="1100"/>
              <a:buFont typeface="Arial" panose="020B0604020202020204" pitchFamily="34" charset="0"/>
              <a:buChar char="•"/>
            </a:pP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La necesidad de tener la base de datos constantemente </a:t>
            </a:r>
            <a:r>
              <a:rPr lang="es-ES" sz="1100" u="sng" dirty="0">
                <a:solidFill>
                  <a:schemeClr val="tx1">
                    <a:lumMod val="95000"/>
                    <a:lumOff val="5000"/>
                  </a:schemeClr>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actualizada a la normativa</a:t>
            </a: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 que evolucione, sin dilación en el tiempo, ya que dejaría de ser eficiente el módulo.</a:t>
            </a:r>
          </a:p>
          <a:p>
            <a:pPr marL="342909" indent="-342909" algn="just">
              <a:lnSpc>
                <a:spcPct val="150000"/>
              </a:lnSpc>
              <a:buClr>
                <a:srgbClr val="2F5496"/>
              </a:buClr>
              <a:buSzPts val="1100"/>
              <a:buFont typeface="Arial" panose="020B0604020202020204" pitchFamily="34" charset="0"/>
              <a:buChar char="•"/>
            </a:pP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El </a:t>
            </a:r>
            <a:r>
              <a:rPr lang="es-ES" sz="1100" u="sng" dirty="0">
                <a:solidFill>
                  <a:schemeClr val="tx1">
                    <a:lumMod val="95000"/>
                    <a:lumOff val="5000"/>
                  </a:schemeClr>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deterioro del material táctil </a:t>
            </a: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incluido en el box de mezclas por el normal uso.</a:t>
            </a:r>
          </a:p>
          <a:p>
            <a:pPr marL="342909" indent="-342909" algn="just">
              <a:lnSpc>
                <a:spcPct val="150000"/>
              </a:lnSpc>
              <a:spcAft>
                <a:spcPts val="800"/>
              </a:spcAft>
              <a:buClr>
                <a:srgbClr val="2F5496"/>
              </a:buClr>
              <a:buSzPts val="1100"/>
              <a:buFont typeface="Arial" panose="020B0604020202020204" pitchFamily="34" charset="0"/>
              <a:buChar char="•"/>
            </a:pP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Perdida de la </a:t>
            </a:r>
            <a:r>
              <a:rPr lang="es-ES" sz="1100" u="sng" dirty="0">
                <a:solidFill>
                  <a:schemeClr val="tx1">
                    <a:lumMod val="95000"/>
                    <a:lumOff val="5000"/>
                  </a:schemeClr>
                </a:solidFill>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conexión</a:t>
            </a:r>
            <a:r>
              <a:rPr lang="es-ES" sz="1100" dirty="0">
                <a:solidFill>
                  <a:schemeClr val="tx1">
                    <a:lumMod val="95000"/>
                    <a:lumOff val="5000"/>
                  </a:schemeClr>
                </a:solidFill>
                <a:latin typeface="Comic Sans MS" panose="030F0702030302020204" pitchFamily="66" charset="0"/>
                <a:ea typeface="Calibri" panose="020F0502020204030204" pitchFamily="34" charset="0"/>
                <a:cs typeface="Times New Roman" panose="02020603050405020304" pitchFamily="18" charset="0"/>
              </a:rPr>
              <a:t> con la base de datos y por consiguiente errores en el normal funcionamiento de la aplicación.</a:t>
            </a:r>
          </a:p>
          <a:p>
            <a:pPr algn="just">
              <a:lnSpc>
                <a:spcPct val="150000"/>
              </a:lnSpc>
              <a:spcAft>
                <a:spcPts val="800"/>
              </a:spcAft>
            </a:pPr>
            <a:r>
              <a:rPr lang="es-ES" sz="1100" dirty="0">
                <a:latin typeface="Arial" panose="020B0604020202020204" pitchFamily="34" charset="0"/>
                <a:ea typeface="Calibri" panose="020F0502020204030204" pitchFamily="34" charset="0"/>
                <a:cs typeface="Times New Roman" panose="02020603050405020304" pitchFamily="18" charset="0"/>
              </a:rPr>
              <a:t> </a:t>
            </a:r>
            <a:endParaRPr lang="es-ES" sz="1100" dirty="0">
              <a:latin typeface="Calibri" panose="020F0502020204030204" pitchFamily="34" charset="0"/>
              <a:ea typeface="Calibri" panose="020F0502020204030204" pitchFamily="34" charset="0"/>
              <a:cs typeface="Times New Roman" panose="02020603050405020304" pitchFamily="18" charset="0"/>
            </a:endParaRPr>
          </a:p>
          <a:p>
            <a:pPr lvl="1" algn="just">
              <a:lnSpc>
                <a:spcPct val="150000"/>
              </a:lnSpc>
              <a:spcAft>
                <a:spcPts val="800"/>
              </a:spcAft>
              <a:buClr>
                <a:srgbClr val="2F5496"/>
              </a:buClr>
              <a:buSzPts val="1200"/>
            </a:pPr>
            <a:r>
              <a:rPr lang="es-ES" sz="2000" b="1" u="sng"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Reducción de riesgos</a:t>
            </a:r>
            <a:endParaRPr lang="es-ES" sz="1801" dirty="0">
              <a:latin typeface="Comic Sans MS" panose="030F0702030302020204" pitchFamily="66" charset="0"/>
              <a:ea typeface="Calibri" panose="020F0502020204030204" pitchFamily="34" charset="0"/>
              <a:cs typeface="Times New Roman" panose="02020603050405020304" pitchFamily="18" charset="0"/>
            </a:endParaRPr>
          </a:p>
          <a:p>
            <a:pPr indent="228606" algn="just">
              <a:lnSpc>
                <a:spcPct val="150000"/>
              </a:lnSpc>
              <a:spcAft>
                <a:spcPts val="800"/>
              </a:spcAft>
            </a:pPr>
            <a:r>
              <a:rPr lang="es-ES" sz="1100" dirty="0">
                <a:latin typeface="Comic Sans MS" panose="030F0702030302020204" pitchFamily="66" charset="0"/>
                <a:ea typeface="Calibri" panose="020F0502020204030204" pitchFamily="34" charset="0"/>
                <a:cs typeface="Times New Roman" panose="02020603050405020304" pitchFamily="18" charset="0"/>
              </a:rPr>
              <a:t>Para una reducción de los riesgos a su mínima expresión podemos emprender las siguientes acciones:</a:t>
            </a:r>
          </a:p>
          <a:p>
            <a:pPr marL="342909" indent="-342909" algn="just">
              <a:lnSpc>
                <a:spcPct val="150000"/>
              </a:lnSpc>
              <a:buClr>
                <a:srgbClr val="2F5496"/>
              </a:buClr>
              <a:buFont typeface="Wingdings" panose="05000000000000000000" pitchFamily="2" charset="2"/>
              <a:buChar char="ü"/>
            </a:pPr>
            <a:r>
              <a:rPr lang="es-ES" sz="1100" dirty="0">
                <a:latin typeface="Comic Sans MS" panose="030F0702030302020204" pitchFamily="66" charset="0"/>
                <a:ea typeface="Calibri" panose="020F0502020204030204" pitchFamily="34" charset="0"/>
                <a:cs typeface="Times New Roman" panose="02020603050405020304" pitchFamily="18" charset="0"/>
              </a:rPr>
              <a:t>Se debe hacer una </a:t>
            </a:r>
            <a:r>
              <a:rPr lang="es-ES" sz="1100"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buena planificación y ser eficientes </a:t>
            </a:r>
            <a:r>
              <a:rPr lang="es-ES" sz="1100" dirty="0">
                <a:latin typeface="Comic Sans MS" panose="030F0702030302020204" pitchFamily="66" charset="0"/>
                <a:ea typeface="Calibri" panose="020F0502020204030204" pitchFamily="34" charset="0"/>
                <a:cs typeface="Times New Roman" panose="02020603050405020304" pitchFamily="18" charset="0"/>
              </a:rPr>
              <a:t>en el trabajo estipulado con el diagrama de Gantt.</a:t>
            </a:r>
          </a:p>
          <a:p>
            <a:pPr marL="342909" indent="-342909" algn="just">
              <a:lnSpc>
                <a:spcPct val="150000"/>
              </a:lnSpc>
              <a:buClr>
                <a:srgbClr val="2F5496"/>
              </a:buClr>
              <a:buFont typeface="Wingdings" panose="05000000000000000000" pitchFamily="2" charset="2"/>
              <a:buChar char="ü"/>
            </a:pPr>
            <a:r>
              <a:rPr lang="es-ES" sz="1100"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Realizar cursos de formación </a:t>
            </a:r>
            <a:r>
              <a:rPr lang="es-ES" sz="1100" dirty="0">
                <a:latin typeface="Comic Sans MS" panose="030F0702030302020204" pitchFamily="66" charset="0"/>
                <a:ea typeface="Calibri" panose="020F0502020204030204" pitchFamily="34" charset="0"/>
                <a:cs typeface="Times New Roman" panose="02020603050405020304" pitchFamily="18" charset="0"/>
              </a:rPr>
              <a:t>con los operarios que puedan utilizar la aplicación incluso a nivel practico.</a:t>
            </a:r>
          </a:p>
          <a:p>
            <a:pPr marL="342909" indent="-342909" algn="just">
              <a:lnSpc>
                <a:spcPct val="150000"/>
              </a:lnSpc>
              <a:buClr>
                <a:srgbClr val="2F5496"/>
              </a:buClr>
              <a:buFont typeface="Wingdings" panose="05000000000000000000" pitchFamily="2" charset="2"/>
              <a:buChar char="ü"/>
            </a:pPr>
            <a:r>
              <a:rPr lang="es-ES" sz="1100" dirty="0">
                <a:latin typeface="Comic Sans MS" panose="030F0702030302020204" pitchFamily="66" charset="0"/>
                <a:ea typeface="Calibri" panose="020F0502020204030204" pitchFamily="34" charset="0"/>
                <a:cs typeface="Times New Roman" panose="02020603050405020304" pitchFamily="18" charset="0"/>
              </a:rPr>
              <a:t>Dedicar tiempo a la </a:t>
            </a:r>
            <a:r>
              <a:rPr lang="es-ES" sz="1100"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actualización de la base de datos </a:t>
            </a:r>
            <a:r>
              <a:rPr lang="es-ES" sz="1100" dirty="0">
                <a:latin typeface="Comic Sans MS" panose="030F0702030302020204" pitchFamily="66" charset="0"/>
                <a:ea typeface="Calibri" panose="020F0502020204030204" pitchFamily="34" charset="0"/>
                <a:cs typeface="Times New Roman" panose="02020603050405020304" pitchFamily="18" charset="0"/>
              </a:rPr>
              <a:t>por parte del director/a de calidad que es a quien notifican de las evoluciones en los estándares normativos y a qué datos afecta.</a:t>
            </a:r>
          </a:p>
          <a:p>
            <a:pPr marL="342909" indent="-342909" algn="just">
              <a:lnSpc>
                <a:spcPct val="150000"/>
              </a:lnSpc>
              <a:buClr>
                <a:srgbClr val="2F5496"/>
              </a:buClr>
              <a:buFont typeface="Wingdings" panose="05000000000000000000" pitchFamily="2" charset="2"/>
              <a:buChar char="ü"/>
            </a:pPr>
            <a:r>
              <a:rPr lang="es-ES" sz="1100"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Cambiar el material deteriorado</a:t>
            </a:r>
            <a:r>
              <a:rPr lang="es-ES" sz="1100" dirty="0">
                <a:latin typeface="Comic Sans MS" panose="030F0702030302020204" pitchFamily="66" charset="0"/>
                <a:ea typeface="Calibri" panose="020F0502020204030204" pitchFamily="34" charset="0"/>
                <a:cs typeface="Times New Roman" panose="02020603050405020304" pitchFamily="18" charset="0"/>
              </a:rPr>
              <a:t> si fuera necesario</a:t>
            </a:r>
          </a:p>
          <a:p>
            <a:pPr marL="342909" indent="-342909" algn="just">
              <a:lnSpc>
                <a:spcPct val="150000"/>
              </a:lnSpc>
              <a:spcAft>
                <a:spcPts val="800"/>
              </a:spcAft>
              <a:buClr>
                <a:srgbClr val="2F5496"/>
              </a:buClr>
              <a:buFont typeface="Wingdings" panose="05000000000000000000" pitchFamily="2" charset="2"/>
              <a:buChar char="ü"/>
            </a:pPr>
            <a:r>
              <a:rPr lang="es-ES" sz="1100" dirty="0">
                <a:latin typeface="Comic Sans MS" panose="030F0702030302020204" pitchFamily="66" charset="0"/>
                <a:ea typeface="Calibri" panose="020F0502020204030204" pitchFamily="34" charset="0"/>
                <a:cs typeface="Times New Roman" panose="02020603050405020304" pitchFamily="18" charset="0"/>
              </a:rPr>
              <a:t>Tener una </a:t>
            </a:r>
            <a:r>
              <a:rPr lang="es-ES" sz="1100" u="sng"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rPr>
              <a:t>buena conexión y mantenimiento de la red local.</a:t>
            </a:r>
            <a:endParaRPr lang="es-ES" sz="1100" dirty="0">
              <a:latin typeface="Comic Sans MS" panose="030F0702030302020204" pitchFamily="66"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742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A896B86-A55E-4D12-81DA-85BABC48740C}"/>
              </a:ext>
            </a:extLst>
          </p:cNvPr>
          <p:cNvSpPr txBox="1"/>
          <p:nvPr/>
        </p:nvSpPr>
        <p:spPr>
          <a:xfrm>
            <a:off x="1595720" y="587709"/>
            <a:ext cx="2572869" cy="669094"/>
          </a:xfrm>
          <a:prstGeom prst="rect">
            <a:avLst/>
          </a:prstGeom>
          <a:noFill/>
        </p:spPr>
        <p:txBody>
          <a:bodyPr wrap="square">
            <a:spAutoFit/>
          </a:bodyPr>
          <a:lstStyle/>
          <a:p>
            <a:pPr algn="just">
              <a:lnSpc>
                <a:spcPct val="150000"/>
              </a:lnSpc>
              <a:spcAft>
                <a:spcPts val="800"/>
              </a:spcAft>
              <a:buClr>
                <a:srgbClr val="2F5496"/>
              </a:buClr>
              <a:buSzPts val="1200"/>
            </a:pPr>
            <a:r>
              <a:rPr lang="es-ES" sz="2800"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Presupuestos</a:t>
            </a:r>
            <a:endParaRPr lang="es-ES" sz="2400" dirty="0">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A5DEEE79-E098-4E71-BE1E-2A3DE647A394}"/>
              </a:ext>
            </a:extLst>
          </p:cNvPr>
          <p:cNvSpPr txBox="1"/>
          <p:nvPr/>
        </p:nvSpPr>
        <p:spPr>
          <a:xfrm>
            <a:off x="1237130" y="1051776"/>
            <a:ext cx="2716308" cy="463332"/>
          </a:xfrm>
          <a:prstGeom prst="rect">
            <a:avLst/>
          </a:prstGeom>
          <a:noFill/>
        </p:spPr>
        <p:txBody>
          <a:bodyPr wrap="square">
            <a:spAutoFit/>
          </a:bodyPr>
          <a:lstStyle/>
          <a:p>
            <a:pPr marL="742969" lvl="1" indent="-285756" algn="just">
              <a:lnSpc>
                <a:spcPct val="150000"/>
              </a:lnSpc>
              <a:spcAft>
                <a:spcPts val="800"/>
              </a:spcAft>
              <a:buClr>
                <a:srgbClr val="2F5496"/>
              </a:buClr>
              <a:buSzPts val="1200"/>
              <a:buFont typeface="Wingdings" panose="05000000000000000000" pitchFamily="2" charset="2"/>
              <a:buChar char="q"/>
            </a:pPr>
            <a:r>
              <a:rPr lang="es-ES" sz="1801"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Costes directos</a:t>
            </a:r>
            <a:endParaRPr lang="es-ES" sz="1600" dirty="0">
              <a:latin typeface="Comic Sans MS" panose="030F0702030302020204" pitchFamily="66" charset="0"/>
              <a:ea typeface="Calibri" panose="020F0502020204030204" pitchFamily="34" charset="0"/>
              <a:cs typeface="Times New Roman" panose="02020603050405020304" pitchFamily="18" charset="0"/>
            </a:endParaRPr>
          </a:p>
        </p:txBody>
      </p:sp>
      <p:graphicFrame>
        <p:nvGraphicFramePr>
          <p:cNvPr id="6" name="Tabla 5">
            <a:extLst>
              <a:ext uri="{FF2B5EF4-FFF2-40B4-BE49-F238E27FC236}">
                <a16:creationId xmlns:a16="http://schemas.microsoft.com/office/drawing/2014/main" id="{EF88A428-DC53-49C4-822E-DDE9EC861A62}"/>
              </a:ext>
            </a:extLst>
          </p:cNvPr>
          <p:cNvGraphicFramePr>
            <a:graphicFrameLocks noGrp="1"/>
          </p:cNvGraphicFramePr>
          <p:nvPr>
            <p:extLst>
              <p:ext uri="{D42A27DB-BD31-4B8C-83A1-F6EECF244321}">
                <p14:modId xmlns:p14="http://schemas.microsoft.com/office/powerpoint/2010/main" val="738451868"/>
              </p:ext>
            </p:extLst>
          </p:nvPr>
        </p:nvGraphicFramePr>
        <p:xfrm>
          <a:off x="2448410" y="1513021"/>
          <a:ext cx="8703683" cy="2227727"/>
        </p:xfrm>
        <a:graphic>
          <a:graphicData uri="http://schemas.openxmlformats.org/drawingml/2006/table">
            <a:tbl>
              <a:tblPr firstRow="1" firstCol="1" bandRow="1">
                <a:tableStyleId>{5C22544A-7EE6-4342-B048-85BDC9FD1C3A}</a:tableStyleId>
              </a:tblPr>
              <a:tblGrid>
                <a:gridCol w="3081141">
                  <a:extLst>
                    <a:ext uri="{9D8B030D-6E8A-4147-A177-3AD203B41FA5}">
                      <a16:colId xmlns:a16="http://schemas.microsoft.com/office/drawing/2014/main" val="2783034649"/>
                    </a:ext>
                  </a:extLst>
                </a:gridCol>
                <a:gridCol w="2702329">
                  <a:extLst>
                    <a:ext uri="{9D8B030D-6E8A-4147-A177-3AD203B41FA5}">
                      <a16:colId xmlns:a16="http://schemas.microsoft.com/office/drawing/2014/main" val="496341790"/>
                    </a:ext>
                  </a:extLst>
                </a:gridCol>
                <a:gridCol w="2920213">
                  <a:extLst>
                    <a:ext uri="{9D8B030D-6E8A-4147-A177-3AD203B41FA5}">
                      <a16:colId xmlns:a16="http://schemas.microsoft.com/office/drawing/2014/main" val="1647087742"/>
                    </a:ext>
                  </a:extLst>
                </a:gridCol>
              </a:tblGrid>
              <a:tr h="404658">
                <a:tc>
                  <a:txBody>
                    <a:bodyPr/>
                    <a:lstStyle/>
                    <a:p>
                      <a:pPr algn="ctr">
                        <a:lnSpc>
                          <a:spcPct val="150000"/>
                        </a:lnSpc>
                        <a:spcAft>
                          <a:spcPts val="800"/>
                        </a:spcAft>
                      </a:pPr>
                      <a:r>
                        <a:rPr lang="es-ES" sz="1400" dirty="0">
                          <a:effectLst/>
                          <a:latin typeface="Comic Sans MS" panose="030F0702030302020204" pitchFamily="66" charset="0"/>
                        </a:rPr>
                        <a:t>Fase del desarrollo</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Tiempo</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Coste</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5916066"/>
                  </a:ext>
                </a:extLst>
              </a:tr>
              <a:tr h="608414">
                <a:tc>
                  <a:txBody>
                    <a:bodyPr/>
                    <a:lstStyle/>
                    <a:p>
                      <a:pPr>
                        <a:lnSpc>
                          <a:spcPct val="150000"/>
                        </a:lnSpc>
                        <a:spcAft>
                          <a:spcPts val="800"/>
                        </a:spcAft>
                      </a:pPr>
                      <a:r>
                        <a:rPr lang="es-ES" sz="1400" dirty="0">
                          <a:effectLst/>
                          <a:latin typeface="Comic Sans MS" panose="030F0702030302020204" pitchFamily="66" charset="0"/>
                        </a:rPr>
                        <a:t>Documentación + Entrega 1</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20 horas</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360€</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2020939"/>
                  </a:ext>
                </a:extLst>
              </a:tr>
              <a:tr h="404885">
                <a:tc>
                  <a:txBody>
                    <a:bodyPr/>
                    <a:lstStyle/>
                    <a:p>
                      <a:pPr>
                        <a:lnSpc>
                          <a:spcPct val="150000"/>
                        </a:lnSpc>
                        <a:spcAft>
                          <a:spcPts val="800"/>
                        </a:spcAft>
                      </a:pPr>
                      <a:r>
                        <a:rPr lang="es-ES" sz="1400" dirty="0">
                          <a:effectLst/>
                          <a:latin typeface="Comic Sans MS" panose="030F0702030302020204" pitchFamily="66" charset="0"/>
                        </a:rPr>
                        <a:t>Entrega 2</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25 horas</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450€</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2780904"/>
                  </a:ext>
                </a:extLst>
              </a:tr>
              <a:tr h="404885">
                <a:tc>
                  <a:txBody>
                    <a:bodyPr/>
                    <a:lstStyle/>
                    <a:p>
                      <a:pPr>
                        <a:lnSpc>
                          <a:spcPct val="150000"/>
                        </a:lnSpc>
                        <a:spcAft>
                          <a:spcPts val="800"/>
                        </a:spcAft>
                      </a:pPr>
                      <a:r>
                        <a:rPr lang="es-ES" sz="1400" dirty="0">
                          <a:effectLst/>
                          <a:latin typeface="Comic Sans MS" panose="030F0702030302020204" pitchFamily="66" charset="0"/>
                        </a:rPr>
                        <a:t>Entrega 3</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30 horas</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540€</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1831334"/>
                  </a:ext>
                </a:extLst>
              </a:tr>
              <a:tr h="404885">
                <a:tc>
                  <a:txBody>
                    <a:bodyPr/>
                    <a:lstStyle/>
                    <a:p>
                      <a:pPr>
                        <a:lnSpc>
                          <a:spcPct val="150000"/>
                        </a:lnSpc>
                        <a:spcAft>
                          <a:spcPts val="800"/>
                        </a:spcAft>
                      </a:pPr>
                      <a:r>
                        <a:rPr lang="es-ES" sz="1400" dirty="0">
                          <a:effectLst/>
                          <a:latin typeface="Comic Sans MS" panose="030F0702030302020204" pitchFamily="66" charset="0"/>
                        </a:rPr>
                        <a:t>Entrega 4 + Tribunal</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30 horas</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540€</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9764906"/>
                  </a:ext>
                </a:extLst>
              </a:tr>
            </a:tbl>
          </a:graphicData>
        </a:graphic>
      </p:graphicFrame>
      <p:sp>
        <p:nvSpPr>
          <p:cNvPr id="8" name="CuadroTexto 7">
            <a:extLst>
              <a:ext uri="{FF2B5EF4-FFF2-40B4-BE49-F238E27FC236}">
                <a16:creationId xmlns:a16="http://schemas.microsoft.com/office/drawing/2014/main" id="{0D93FF52-5671-43B2-855E-62D3F8C09403}"/>
              </a:ext>
            </a:extLst>
          </p:cNvPr>
          <p:cNvSpPr txBox="1"/>
          <p:nvPr/>
        </p:nvSpPr>
        <p:spPr>
          <a:xfrm>
            <a:off x="1237130" y="3895612"/>
            <a:ext cx="2904567" cy="463332"/>
          </a:xfrm>
          <a:prstGeom prst="rect">
            <a:avLst/>
          </a:prstGeom>
          <a:noFill/>
        </p:spPr>
        <p:txBody>
          <a:bodyPr wrap="square">
            <a:spAutoFit/>
          </a:bodyPr>
          <a:lstStyle/>
          <a:p>
            <a:pPr marL="742969" lvl="1" indent="-285756" algn="just">
              <a:lnSpc>
                <a:spcPct val="150000"/>
              </a:lnSpc>
              <a:spcAft>
                <a:spcPts val="800"/>
              </a:spcAft>
              <a:buClr>
                <a:srgbClr val="2F5496"/>
              </a:buClr>
              <a:buSzPts val="1200"/>
              <a:buFont typeface="Wingdings" panose="05000000000000000000" pitchFamily="2" charset="2"/>
              <a:buChar char="q"/>
            </a:pPr>
            <a:r>
              <a:rPr lang="es-ES" sz="1801"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Costes indirectos</a:t>
            </a:r>
            <a:endParaRPr lang="es-ES" sz="1600" dirty="0">
              <a:latin typeface="Comic Sans MS" panose="030F0702030302020204" pitchFamily="66" charset="0"/>
              <a:ea typeface="Calibri" panose="020F0502020204030204" pitchFamily="34" charset="0"/>
              <a:cs typeface="Times New Roman" panose="02020603050405020304" pitchFamily="18" charset="0"/>
            </a:endParaRPr>
          </a:p>
        </p:txBody>
      </p:sp>
      <p:graphicFrame>
        <p:nvGraphicFramePr>
          <p:cNvPr id="9" name="Tabla 8">
            <a:extLst>
              <a:ext uri="{FF2B5EF4-FFF2-40B4-BE49-F238E27FC236}">
                <a16:creationId xmlns:a16="http://schemas.microsoft.com/office/drawing/2014/main" id="{BD131375-BE47-4A20-87CC-5630ECC8D368}"/>
              </a:ext>
            </a:extLst>
          </p:cNvPr>
          <p:cNvGraphicFramePr>
            <a:graphicFrameLocks noGrp="1"/>
          </p:cNvGraphicFramePr>
          <p:nvPr>
            <p:extLst>
              <p:ext uri="{D42A27DB-BD31-4B8C-83A1-F6EECF244321}">
                <p14:modId xmlns:p14="http://schemas.microsoft.com/office/powerpoint/2010/main" val="3562228539"/>
              </p:ext>
            </p:extLst>
          </p:nvPr>
        </p:nvGraphicFramePr>
        <p:xfrm>
          <a:off x="2448410" y="4462871"/>
          <a:ext cx="8703683" cy="2227728"/>
        </p:xfrm>
        <a:graphic>
          <a:graphicData uri="http://schemas.openxmlformats.org/drawingml/2006/table">
            <a:tbl>
              <a:tblPr firstRow="1" firstCol="1" bandRow="1">
                <a:tableStyleId>{5C22544A-7EE6-4342-B048-85BDC9FD1C3A}</a:tableStyleId>
              </a:tblPr>
              <a:tblGrid>
                <a:gridCol w="4351390">
                  <a:extLst>
                    <a:ext uri="{9D8B030D-6E8A-4147-A177-3AD203B41FA5}">
                      <a16:colId xmlns:a16="http://schemas.microsoft.com/office/drawing/2014/main" val="502526830"/>
                    </a:ext>
                  </a:extLst>
                </a:gridCol>
                <a:gridCol w="4352293">
                  <a:extLst>
                    <a:ext uri="{9D8B030D-6E8A-4147-A177-3AD203B41FA5}">
                      <a16:colId xmlns:a16="http://schemas.microsoft.com/office/drawing/2014/main" val="2537575510"/>
                    </a:ext>
                  </a:extLst>
                </a:gridCol>
              </a:tblGrid>
              <a:tr h="371113">
                <a:tc>
                  <a:txBody>
                    <a:bodyPr/>
                    <a:lstStyle/>
                    <a:p>
                      <a:pPr algn="ctr">
                        <a:lnSpc>
                          <a:spcPct val="150000"/>
                        </a:lnSpc>
                        <a:spcAft>
                          <a:spcPts val="800"/>
                        </a:spcAft>
                      </a:pPr>
                      <a:r>
                        <a:rPr lang="es-ES" sz="1400">
                          <a:effectLst/>
                          <a:latin typeface="Comic Sans MS" panose="030F0702030302020204" pitchFamily="66" charset="0"/>
                        </a:rPr>
                        <a:t>Elemento</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Coste</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2634894"/>
                  </a:ext>
                </a:extLst>
              </a:tr>
              <a:tr h="371323">
                <a:tc>
                  <a:txBody>
                    <a:bodyPr/>
                    <a:lstStyle/>
                    <a:p>
                      <a:pPr>
                        <a:lnSpc>
                          <a:spcPct val="150000"/>
                        </a:lnSpc>
                        <a:spcAft>
                          <a:spcPts val="800"/>
                        </a:spcAft>
                      </a:pPr>
                      <a:r>
                        <a:rPr lang="es-ES" sz="1400" dirty="0">
                          <a:effectLst/>
                          <a:latin typeface="Comic Sans MS" panose="030F0702030302020204" pitchFamily="66" charset="0"/>
                        </a:rPr>
                        <a:t>Ordenador portátil</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88€</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9519509"/>
                  </a:ext>
                </a:extLst>
              </a:tr>
              <a:tr h="371323">
                <a:tc>
                  <a:txBody>
                    <a:bodyPr/>
                    <a:lstStyle/>
                    <a:p>
                      <a:pPr>
                        <a:lnSpc>
                          <a:spcPct val="150000"/>
                        </a:lnSpc>
                        <a:spcAft>
                          <a:spcPts val="800"/>
                        </a:spcAft>
                      </a:pPr>
                      <a:r>
                        <a:rPr lang="es-ES" sz="1400" dirty="0">
                          <a:effectLst/>
                          <a:latin typeface="Comic Sans MS" panose="030F0702030302020204" pitchFamily="66" charset="0"/>
                        </a:rPr>
                        <a:t>Windows 11</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2€</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6047588"/>
                  </a:ext>
                </a:extLst>
              </a:tr>
              <a:tr h="371323">
                <a:tc>
                  <a:txBody>
                    <a:bodyPr/>
                    <a:lstStyle/>
                    <a:p>
                      <a:pPr>
                        <a:lnSpc>
                          <a:spcPct val="150000"/>
                        </a:lnSpc>
                        <a:spcAft>
                          <a:spcPts val="800"/>
                        </a:spcAft>
                      </a:pPr>
                      <a:r>
                        <a:rPr lang="es-ES" sz="1400" dirty="0">
                          <a:effectLst/>
                          <a:latin typeface="Comic Sans MS" panose="030F0702030302020204" pitchFamily="66" charset="0"/>
                        </a:rPr>
                        <a:t>Visual Studio </a:t>
                      </a:r>
                      <a:r>
                        <a:rPr lang="es-ES" sz="1400" dirty="0" err="1">
                          <a:effectLst/>
                          <a:latin typeface="Comic Sans MS" panose="030F0702030302020204" pitchFamily="66" charset="0"/>
                        </a:rPr>
                        <a:t>Code</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0€</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4750170"/>
                  </a:ext>
                </a:extLst>
              </a:tr>
              <a:tr h="371323">
                <a:tc>
                  <a:txBody>
                    <a:bodyPr/>
                    <a:lstStyle/>
                    <a:p>
                      <a:pPr>
                        <a:lnSpc>
                          <a:spcPct val="150000"/>
                        </a:lnSpc>
                        <a:spcAft>
                          <a:spcPts val="800"/>
                        </a:spcAft>
                      </a:pPr>
                      <a:r>
                        <a:rPr lang="es-ES" sz="1400">
                          <a:effectLst/>
                          <a:latin typeface="Comic Sans MS" panose="030F0702030302020204" pitchFamily="66" charset="0"/>
                        </a:rPr>
                        <a:t>Odoo</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0€</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0364593"/>
                  </a:ext>
                </a:extLst>
              </a:tr>
              <a:tr h="371323">
                <a:tc>
                  <a:txBody>
                    <a:bodyPr/>
                    <a:lstStyle/>
                    <a:p>
                      <a:pPr>
                        <a:lnSpc>
                          <a:spcPct val="150000"/>
                        </a:lnSpc>
                        <a:spcAft>
                          <a:spcPts val="800"/>
                        </a:spcAft>
                      </a:pPr>
                      <a:r>
                        <a:rPr lang="es-ES" sz="1400">
                          <a:effectLst/>
                          <a:latin typeface="Comic Sans MS" panose="030F0702030302020204" pitchFamily="66" charset="0"/>
                        </a:rPr>
                        <a:t>Microsoft Office</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12€</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47159398"/>
                  </a:ext>
                </a:extLst>
              </a:tr>
            </a:tbl>
          </a:graphicData>
        </a:graphic>
      </p:graphicFrame>
    </p:spTree>
    <p:extLst>
      <p:ext uri="{BB962C8B-B14F-4D97-AF65-F5344CB8AC3E}">
        <p14:creationId xmlns:p14="http://schemas.microsoft.com/office/powerpoint/2010/main" val="194997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B7E5910-C8A4-48DD-BFDA-C060771B5BB9}"/>
              </a:ext>
            </a:extLst>
          </p:cNvPr>
          <p:cNvSpPr txBox="1"/>
          <p:nvPr/>
        </p:nvSpPr>
        <p:spPr>
          <a:xfrm>
            <a:off x="1353674" y="1034032"/>
            <a:ext cx="2510117" cy="463332"/>
          </a:xfrm>
          <a:prstGeom prst="rect">
            <a:avLst/>
          </a:prstGeom>
          <a:noFill/>
        </p:spPr>
        <p:txBody>
          <a:bodyPr wrap="square">
            <a:spAutoFit/>
          </a:bodyPr>
          <a:lstStyle/>
          <a:p>
            <a:pPr marL="742969" lvl="1" indent="-285756" algn="just">
              <a:lnSpc>
                <a:spcPct val="150000"/>
              </a:lnSpc>
              <a:spcAft>
                <a:spcPts val="800"/>
              </a:spcAft>
              <a:buClr>
                <a:srgbClr val="2F5496"/>
              </a:buClr>
              <a:buSzPts val="1200"/>
              <a:buFont typeface="Wingdings" panose="05000000000000000000" pitchFamily="2" charset="2"/>
              <a:buChar char="q"/>
            </a:pPr>
            <a:r>
              <a:rPr lang="es-ES" sz="1801"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Otros costes</a:t>
            </a:r>
            <a:endParaRPr lang="es-ES" sz="1600" dirty="0">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9D31A859-57B9-4806-B801-968583B0F11E}"/>
              </a:ext>
            </a:extLst>
          </p:cNvPr>
          <p:cNvSpPr txBox="1"/>
          <p:nvPr/>
        </p:nvSpPr>
        <p:spPr>
          <a:xfrm>
            <a:off x="1595720" y="742350"/>
            <a:ext cx="2680446" cy="523220"/>
          </a:xfrm>
          <a:prstGeom prst="rect">
            <a:avLst/>
          </a:prstGeom>
          <a:noFill/>
        </p:spPr>
        <p:txBody>
          <a:bodyPr wrap="square">
            <a:spAutoFit/>
          </a:bodyPr>
          <a:lstStyle/>
          <a:p>
            <a:r>
              <a:rPr lang="es-ES" sz="2800"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Presupuestos</a:t>
            </a:r>
            <a:endParaRPr lang="es-ES" sz="2800" dirty="0">
              <a:latin typeface="Comic Sans MS" panose="030F0702030302020204" pitchFamily="66" charset="0"/>
            </a:endParaRPr>
          </a:p>
        </p:txBody>
      </p:sp>
      <p:graphicFrame>
        <p:nvGraphicFramePr>
          <p:cNvPr id="6" name="Tabla 5">
            <a:extLst>
              <a:ext uri="{FF2B5EF4-FFF2-40B4-BE49-F238E27FC236}">
                <a16:creationId xmlns:a16="http://schemas.microsoft.com/office/drawing/2014/main" id="{F490AED2-598F-4852-B17E-931A5991A96C}"/>
              </a:ext>
            </a:extLst>
          </p:cNvPr>
          <p:cNvGraphicFramePr>
            <a:graphicFrameLocks noGrp="1"/>
          </p:cNvGraphicFramePr>
          <p:nvPr>
            <p:extLst>
              <p:ext uri="{D42A27DB-BD31-4B8C-83A1-F6EECF244321}">
                <p14:modId xmlns:p14="http://schemas.microsoft.com/office/powerpoint/2010/main" val="1956100138"/>
              </p:ext>
            </p:extLst>
          </p:nvPr>
        </p:nvGraphicFramePr>
        <p:xfrm>
          <a:off x="2511165" y="1557252"/>
          <a:ext cx="9098132" cy="1871751"/>
        </p:xfrm>
        <a:graphic>
          <a:graphicData uri="http://schemas.openxmlformats.org/drawingml/2006/table">
            <a:tbl>
              <a:tblPr firstRow="1" firstCol="1" bandRow="1">
                <a:tableStyleId>{5C22544A-7EE6-4342-B048-85BDC9FD1C3A}</a:tableStyleId>
              </a:tblPr>
              <a:tblGrid>
                <a:gridCol w="4548594">
                  <a:extLst>
                    <a:ext uri="{9D8B030D-6E8A-4147-A177-3AD203B41FA5}">
                      <a16:colId xmlns:a16="http://schemas.microsoft.com/office/drawing/2014/main" val="592078580"/>
                    </a:ext>
                  </a:extLst>
                </a:gridCol>
                <a:gridCol w="4549538">
                  <a:extLst>
                    <a:ext uri="{9D8B030D-6E8A-4147-A177-3AD203B41FA5}">
                      <a16:colId xmlns:a16="http://schemas.microsoft.com/office/drawing/2014/main" val="3721450622"/>
                    </a:ext>
                  </a:extLst>
                </a:gridCol>
              </a:tblGrid>
              <a:tr h="467739">
                <a:tc>
                  <a:txBody>
                    <a:bodyPr/>
                    <a:lstStyle/>
                    <a:p>
                      <a:pPr algn="ctr">
                        <a:lnSpc>
                          <a:spcPct val="150000"/>
                        </a:lnSpc>
                        <a:spcAft>
                          <a:spcPts val="800"/>
                        </a:spcAft>
                      </a:pPr>
                      <a:r>
                        <a:rPr lang="es-ES" sz="1400" dirty="0">
                          <a:effectLst/>
                          <a:latin typeface="Comic Sans MS" panose="030F0702030302020204" pitchFamily="66" charset="0"/>
                        </a:rPr>
                        <a:t>Servicio</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Coste</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6573233"/>
                  </a:ext>
                </a:extLst>
              </a:tr>
              <a:tr h="468004">
                <a:tc>
                  <a:txBody>
                    <a:bodyPr/>
                    <a:lstStyle/>
                    <a:p>
                      <a:pPr algn="just">
                        <a:lnSpc>
                          <a:spcPct val="150000"/>
                        </a:lnSpc>
                        <a:spcAft>
                          <a:spcPts val="800"/>
                        </a:spcAft>
                      </a:pPr>
                      <a:r>
                        <a:rPr lang="es-ES" sz="1400">
                          <a:effectLst/>
                          <a:latin typeface="Comic Sans MS" panose="030F0702030302020204" pitchFamily="66" charset="0"/>
                        </a:rPr>
                        <a:t>Luz</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85€</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5432365"/>
                  </a:ext>
                </a:extLst>
              </a:tr>
              <a:tr h="468004">
                <a:tc>
                  <a:txBody>
                    <a:bodyPr/>
                    <a:lstStyle/>
                    <a:p>
                      <a:pPr algn="just">
                        <a:lnSpc>
                          <a:spcPct val="150000"/>
                        </a:lnSpc>
                        <a:spcAft>
                          <a:spcPts val="800"/>
                        </a:spcAft>
                      </a:pPr>
                      <a:r>
                        <a:rPr lang="es-ES" sz="1400" dirty="0">
                          <a:effectLst/>
                          <a:latin typeface="Comic Sans MS" panose="030F0702030302020204" pitchFamily="66" charset="0"/>
                        </a:rPr>
                        <a:t>Agua</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12€</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7728583"/>
                  </a:ext>
                </a:extLst>
              </a:tr>
              <a:tr h="468004">
                <a:tc>
                  <a:txBody>
                    <a:bodyPr/>
                    <a:lstStyle/>
                    <a:p>
                      <a:pPr algn="just">
                        <a:lnSpc>
                          <a:spcPct val="150000"/>
                        </a:lnSpc>
                        <a:spcAft>
                          <a:spcPts val="800"/>
                        </a:spcAft>
                      </a:pPr>
                      <a:r>
                        <a:rPr lang="es-ES" sz="1400" dirty="0">
                          <a:effectLst/>
                          <a:latin typeface="Comic Sans MS" panose="030F0702030302020204" pitchFamily="66" charset="0"/>
                        </a:rPr>
                        <a:t>Conexión a internet</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32€</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274024"/>
                  </a:ext>
                </a:extLst>
              </a:tr>
            </a:tbl>
          </a:graphicData>
        </a:graphic>
      </p:graphicFrame>
      <p:sp>
        <p:nvSpPr>
          <p:cNvPr id="8" name="CuadroTexto 7">
            <a:extLst>
              <a:ext uri="{FF2B5EF4-FFF2-40B4-BE49-F238E27FC236}">
                <a16:creationId xmlns:a16="http://schemas.microsoft.com/office/drawing/2014/main" id="{C8DC3C4B-A3B3-49FF-9E9F-0BF56F6A2819}"/>
              </a:ext>
            </a:extLst>
          </p:cNvPr>
          <p:cNvSpPr txBox="1"/>
          <p:nvPr/>
        </p:nvSpPr>
        <p:spPr>
          <a:xfrm>
            <a:off x="1353673" y="3578464"/>
            <a:ext cx="2169458" cy="463332"/>
          </a:xfrm>
          <a:prstGeom prst="rect">
            <a:avLst/>
          </a:prstGeom>
          <a:noFill/>
        </p:spPr>
        <p:txBody>
          <a:bodyPr wrap="square">
            <a:spAutoFit/>
          </a:bodyPr>
          <a:lstStyle/>
          <a:p>
            <a:pPr marL="742969" lvl="1" indent="-285756" algn="just">
              <a:lnSpc>
                <a:spcPct val="150000"/>
              </a:lnSpc>
              <a:spcAft>
                <a:spcPts val="800"/>
              </a:spcAft>
              <a:buClr>
                <a:srgbClr val="2F5496"/>
              </a:buClr>
              <a:buSzPts val="1200"/>
              <a:buFont typeface="Wingdings" panose="05000000000000000000" pitchFamily="2" charset="2"/>
              <a:buChar char="q"/>
            </a:pPr>
            <a:r>
              <a:rPr lang="es-ES" sz="1801" b="1" dirty="0">
                <a:solidFill>
                  <a:srgbClr val="2F5496"/>
                </a:solidFill>
                <a:latin typeface="Comic Sans MS" panose="030F0702030302020204" pitchFamily="66" charset="0"/>
                <a:ea typeface="Calibri" panose="020F0502020204030204" pitchFamily="34" charset="0"/>
                <a:cs typeface="Times New Roman" panose="02020603050405020304" pitchFamily="18" charset="0"/>
              </a:rPr>
              <a:t>Coste total</a:t>
            </a:r>
            <a:endParaRPr lang="es-ES" sz="1600" dirty="0">
              <a:latin typeface="Comic Sans MS" panose="030F0702030302020204" pitchFamily="66" charset="0"/>
              <a:ea typeface="Calibri" panose="020F0502020204030204" pitchFamily="34" charset="0"/>
              <a:cs typeface="Times New Roman" panose="02020603050405020304" pitchFamily="18" charset="0"/>
            </a:endParaRPr>
          </a:p>
        </p:txBody>
      </p:sp>
      <p:graphicFrame>
        <p:nvGraphicFramePr>
          <p:cNvPr id="9" name="Tabla 8">
            <a:extLst>
              <a:ext uri="{FF2B5EF4-FFF2-40B4-BE49-F238E27FC236}">
                <a16:creationId xmlns:a16="http://schemas.microsoft.com/office/drawing/2014/main" id="{58770AC8-1968-46E4-B76B-7F76D8875B08}"/>
              </a:ext>
            </a:extLst>
          </p:cNvPr>
          <p:cNvGraphicFramePr>
            <a:graphicFrameLocks noGrp="1"/>
          </p:cNvGraphicFramePr>
          <p:nvPr>
            <p:extLst>
              <p:ext uri="{D42A27DB-BD31-4B8C-83A1-F6EECF244321}">
                <p14:modId xmlns:p14="http://schemas.microsoft.com/office/powerpoint/2010/main" val="57443198"/>
              </p:ext>
            </p:extLst>
          </p:nvPr>
        </p:nvGraphicFramePr>
        <p:xfrm>
          <a:off x="2511165" y="4041537"/>
          <a:ext cx="9098132" cy="2185878"/>
        </p:xfrm>
        <a:graphic>
          <a:graphicData uri="http://schemas.openxmlformats.org/drawingml/2006/table">
            <a:tbl>
              <a:tblPr firstRow="1" firstCol="1" bandRow="1">
                <a:tableStyleId>{5C22544A-7EE6-4342-B048-85BDC9FD1C3A}</a:tableStyleId>
              </a:tblPr>
              <a:tblGrid>
                <a:gridCol w="4548592">
                  <a:extLst>
                    <a:ext uri="{9D8B030D-6E8A-4147-A177-3AD203B41FA5}">
                      <a16:colId xmlns:a16="http://schemas.microsoft.com/office/drawing/2014/main" val="1449373143"/>
                    </a:ext>
                  </a:extLst>
                </a:gridCol>
                <a:gridCol w="4549540">
                  <a:extLst>
                    <a:ext uri="{9D8B030D-6E8A-4147-A177-3AD203B41FA5}">
                      <a16:colId xmlns:a16="http://schemas.microsoft.com/office/drawing/2014/main" val="3621876918"/>
                    </a:ext>
                  </a:extLst>
                </a:gridCol>
              </a:tblGrid>
              <a:tr h="436978">
                <a:tc>
                  <a:txBody>
                    <a:bodyPr/>
                    <a:lstStyle/>
                    <a:p>
                      <a:pPr algn="ctr">
                        <a:lnSpc>
                          <a:spcPct val="150000"/>
                        </a:lnSpc>
                        <a:spcAft>
                          <a:spcPts val="800"/>
                        </a:spcAft>
                      </a:pPr>
                      <a:r>
                        <a:rPr lang="es-ES" sz="1400" dirty="0">
                          <a:effectLst/>
                          <a:latin typeface="Comic Sans MS" panose="030F0702030302020204" pitchFamily="66" charset="0"/>
                        </a:rPr>
                        <a:t>Concepto</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Coste</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0620927"/>
                  </a:ext>
                </a:extLst>
              </a:tr>
              <a:tr h="437225">
                <a:tc>
                  <a:txBody>
                    <a:bodyPr/>
                    <a:lstStyle/>
                    <a:p>
                      <a:pPr>
                        <a:lnSpc>
                          <a:spcPct val="150000"/>
                        </a:lnSpc>
                        <a:spcAft>
                          <a:spcPts val="800"/>
                        </a:spcAft>
                      </a:pPr>
                      <a:r>
                        <a:rPr lang="es-ES" sz="1400">
                          <a:effectLst/>
                          <a:latin typeface="Comic Sans MS" panose="030F0702030302020204" pitchFamily="66" charset="0"/>
                        </a:rPr>
                        <a:t>Coste directo total</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a:effectLst/>
                          <a:latin typeface="Comic Sans MS" panose="030F0702030302020204" pitchFamily="66" charset="0"/>
                        </a:rPr>
                        <a:t>1890€</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5828862"/>
                  </a:ext>
                </a:extLst>
              </a:tr>
              <a:tr h="437225">
                <a:tc>
                  <a:txBody>
                    <a:bodyPr/>
                    <a:lstStyle/>
                    <a:p>
                      <a:pPr algn="just">
                        <a:lnSpc>
                          <a:spcPct val="150000"/>
                        </a:lnSpc>
                        <a:spcAft>
                          <a:spcPts val="800"/>
                        </a:spcAft>
                      </a:pPr>
                      <a:r>
                        <a:rPr lang="es-ES" sz="1400">
                          <a:effectLst/>
                          <a:latin typeface="Comic Sans MS" panose="030F0702030302020204" pitchFamily="66" charset="0"/>
                        </a:rPr>
                        <a:t>Coste indirecto total</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102€</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0079756"/>
                  </a:ext>
                </a:extLst>
              </a:tr>
              <a:tr h="437225">
                <a:tc>
                  <a:txBody>
                    <a:bodyPr/>
                    <a:lstStyle/>
                    <a:p>
                      <a:pPr algn="just">
                        <a:lnSpc>
                          <a:spcPct val="150000"/>
                        </a:lnSpc>
                        <a:spcAft>
                          <a:spcPts val="800"/>
                        </a:spcAft>
                      </a:pPr>
                      <a:r>
                        <a:rPr lang="es-ES" sz="1400">
                          <a:effectLst/>
                          <a:latin typeface="Comic Sans MS" panose="030F0702030302020204" pitchFamily="66" charset="0"/>
                        </a:rPr>
                        <a:t>Otros Costes total</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1400" dirty="0">
                          <a:effectLst/>
                          <a:latin typeface="Comic Sans MS" panose="030F0702030302020204" pitchFamily="66" charset="0"/>
                        </a:rPr>
                        <a:t>129€</a:t>
                      </a:r>
                      <a:endParaRPr lang="es-ES" sz="1400" dirty="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9885499"/>
                  </a:ext>
                </a:extLst>
              </a:tr>
              <a:tr h="437225">
                <a:tc>
                  <a:txBody>
                    <a:bodyPr/>
                    <a:lstStyle/>
                    <a:p>
                      <a:pPr algn="just">
                        <a:lnSpc>
                          <a:spcPct val="150000"/>
                        </a:lnSpc>
                        <a:spcAft>
                          <a:spcPts val="800"/>
                        </a:spcAft>
                      </a:pPr>
                      <a:r>
                        <a:rPr lang="es-ES" sz="1400">
                          <a:effectLst/>
                          <a:latin typeface="Comic Sans MS" panose="030F0702030302020204" pitchFamily="66" charset="0"/>
                        </a:rPr>
                        <a:t>Total de costes</a:t>
                      </a:r>
                      <a:endParaRPr lang="es-ES" sz="1400">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s-ES" sz="2000" b="1" u="none" dirty="0">
                          <a:effectLst>
                            <a:outerShdw blurRad="38100" dist="38100" dir="2700000" algn="tl">
                              <a:srgbClr val="000000">
                                <a:alpha val="43137"/>
                              </a:srgbClr>
                            </a:outerShdw>
                          </a:effectLst>
                          <a:latin typeface="Comic Sans MS" panose="030F0702030302020204" pitchFamily="66" charset="0"/>
                        </a:rPr>
                        <a:t>2121€</a:t>
                      </a:r>
                      <a:endParaRPr lang="es-ES" sz="2000" b="1" u="none" dirty="0">
                        <a:effectLst>
                          <a:outerShdw blurRad="38100" dist="38100" dir="2700000" algn="tl">
                            <a:srgbClr val="000000">
                              <a:alpha val="43137"/>
                            </a:srgbClr>
                          </a:outerShdw>
                        </a:effectLst>
                        <a:latin typeface="Comic Sans MS" panose="030F0702030302020204" pitchFamily="66"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5389367"/>
                  </a:ext>
                </a:extLst>
              </a:tr>
            </a:tbl>
          </a:graphicData>
        </a:graphic>
      </p:graphicFrame>
    </p:spTree>
    <p:extLst>
      <p:ext uri="{BB962C8B-B14F-4D97-AF65-F5344CB8AC3E}">
        <p14:creationId xmlns:p14="http://schemas.microsoft.com/office/powerpoint/2010/main" val="25731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spiral">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477</TotalTime>
  <Words>2756</Words>
  <Application>Microsoft Office PowerPoint</Application>
  <PresentationFormat>Panorámica</PresentationFormat>
  <Paragraphs>270</Paragraphs>
  <Slides>23</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23</vt:i4>
      </vt:variant>
    </vt:vector>
  </HeadingPairs>
  <TitlesOfParts>
    <vt:vector size="32" baseType="lpstr">
      <vt:lpstr>Arial</vt:lpstr>
      <vt:lpstr>Calibri</vt:lpstr>
      <vt:lpstr>Century Gothic</vt:lpstr>
      <vt:lpstr>Comic Sans MS</vt:lpstr>
      <vt:lpstr>Consolas</vt:lpstr>
      <vt:lpstr>Symbol</vt:lpstr>
      <vt:lpstr>Wingdings</vt:lpstr>
      <vt:lpstr>Wingdings 3</vt:lpstr>
      <vt:lpstr>Espiral</vt:lpstr>
      <vt:lpstr>Módulo Easy Box</vt:lpstr>
      <vt:lpstr>Presentación de PowerPoint</vt:lpstr>
      <vt:lpstr>Contextualización   En la actualidad y desde sus inicios la fabricación aeronáutica está compuesto por diferentes procesos secuencialmente desarrollados. Uno de ellos es el de la protección superficial, gestionado por empresas especializadas situadas principalmente en Sevilla e Illescas gestionadas cada una por sus ERP.</vt:lpstr>
      <vt:lpstr>Estado del Arte  - Openinnova  - Kantan  - ShareMe QMS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Easy Box</dc:title>
  <dc:creator>Enrique Raposo López</dc:creator>
  <cp:lastModifiedBy>Enrique Raposo López</cp:lastModifiedBy>
  <cp:revision>89</cp:revision>
  <dcterms:created xsi:type="dcterms:W3CDTF">2024-03-27T12:10:12Z</dcterms:created>
  <dcterms:modified xsi:type="dcterms:W3CDTF">2024-05-20T06:57:18Z</dcterms:modified>
</cp:coreProperties>
</file>